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12"/>
  </p:notesMasterIdLst>
  <p:sldIdLst>
    <p:sldId id="256" r:id="rId2"/>
    <p:sldId id="287" r:id="rId3"/>
    <p:sldId id="344" r:id="rId4"/>
    <p:sldId id="345" r:id="rId5"/>
    <p:sldId id="346" r:id="rId6"/>
    <p:sldId id="347" r:id="rId7"/>
    <p:sldId id="343" r:id="rId8"/>
    <p:sldId id="337" r:id="rId9"/>
    <p:sldId id="331" r:id="rId10"/>
    <p:sldId id="348" r:id="rId11"/>
    <p:sldId id="349" r:id="rId12"/>
    <p:sldId id="350" r:id="rId13"/>
    <p:sldId id="351" r:id="rId14"/>
    <p:sldId id="352" r:id="rId15"/>
    <p:sldId id="365" r:id="rId16"/>
    <p:sldId id="366" r:id="rId17"/>
    <p:sldId id="367" r:id="rId18"/>
    <p:sldId id="368" r:id="rId19"/>
    <p:sldId id="360" r:id="rId20"/>
    <p:sldId id="358" r:id="rId21"/>
    <p:sldId id="359" r:id="rId22"/>
    <p:sldId id="333" r:id="rId23"/>
    <p:sldId id="298" r:id="rId24"/>
    <p:sldId id="296" r:id="rId25"/>
    <p:sldId id="297" r:id="rId26"/>
    <p:sldId id="300" r:id="rId27"/>
    <p:sldId id="299" r:id="rId28"/>
    <p:sldId id="334" r:id="rId29"/>
    <p:sldId id="301" r:id="rId30"/>
    <p:sldId id="302" r:id="rId31"/>
    <p:sldId id="305" r:id="rId32"/>
    <p:sldId id="303" r:id="rId33"/>
    <p:sldId id="304" r:id="rId34"/>
    <p:sldId id="336" r:id="rId35"/>
    <p:sldId id="342" r:id="rId36"/>
    <p:sldId id="285" r:id="rId37"/>
    <p:sldId id="288" r:id="rId38"/>
    <p:sldId id="335" r:id="rId39"/>
    <p:sldId id="353" r:id="rId40"/>
    <p:sldId id="354" r:id="rId41"/>
    <p:sldId id="361" r:id="rId42"/>
    <p:sldId id="362" r:id="rId43"/>
    <p:sldId id="286" r:id="rId44"/>
    <p:sldId id="289" r:id="rId45"/>
    <p:sldId id="332" r:id="rId46"/>
    <p:sldId id="356" r:id="rId47"/>
    <p:sldId id="355" r:id="rId48"/>
    <p:sldId id="357" r:id="rId49"/>
    <p:sldId id="363" r:id="rId50"/>
    <p:sldId id="338" r:id="rId51"/>
    <p:sldId id="339" r:id="rId52"/>
    <p:sldId id="340" r:id="rId53"/>
    <p:sldId id="341" r:id="rId54"/>
    <p:sldId id="364" r:id="rId55"/>
    <p:sldId id="259" r:id="rId56"/>
    <p:sldId id="284" r:id="rId57"/>
    <p:sldId id="327" r:id="rId58"/>
    <p:sldId id="322" r:id="rId59"/>
    <p:sldId id="323" r:id="rId60"/>
    <p:sldId id="321" r:id="rId61"/>
    <p:sldId id="330" r:id="rId62"/>
    <p:sldId id="328" r:id="rId63"/>
    <p:sldId id="260" r:id="rId64"/>
    <p:sldId id="290" r:id="rId65"/>
    <p:sldId id="264" r:id="rId66"/>
    <p:sldId id="324" r:id="rId67"/>
    <p:sldId id="265" r:id="rId68"/>
    <p:sldId id="261" r:id="rId69"/>
    <p:sldId id="279" r:id="rId70"/>
    <p:sldId id="280" r:id="rId71"/>
    <p:sldId id="281" r:id="rId72"/>
    <p:sldId id="266" r:id="rId73"/>
    <p:sldId id="306" r:id="rId74"/>
    <p:sldId id="278" r:id="rId75"/>
    <p:sldId id="325" r:id="rId76"/>
    <p:sldId id="326" r:id="rId77"/>
    <p:sldId id="267" r:id="rId78"/>
    <p:sldId id="291" r:id="rId79"/>
    <p:sldId id="292" r:id="rId80"/>
    <p:sldId id="294" r:id="rId81"/>
    <p:sldId id="293" r:id="rId82"/>
    <p:sldId id="295" r:id="rId83"/>
    <p:sldId id="268" r:id="rId84"/>
    <p:sldId id="269" r:id="rId85"/>
    <p:sldId id="270" r:id="rId86"/>
    <p:sldId id="271" r:id="rId87"/>
    <p:sldId id="277" r:id="rId88"/>
    <p:sldId id="272" r:id="rId89"/>
    <p:sldId id="273" r:id="rId90"/>
    <p:sldId id="274" r:id="rId91"/>
    <p:sldId id="275" r:id="rId92"/>
    <p:sldId id="276" r:id="rId93"/>
    <p:sldId id="282" r:id="rId94"/>
    <p:sldId id="283" r:id="rId95"/>
    <p:sldId id="307" r:id="rId96"/>
    <p:sldId id="308" r:id="rId97"/>
    <p:sldId id="309" r:id="rId98"/>
    <p:sldId id="310" r:id="rId99"/>
    <p:sldId id="311" r:id="rId100"/>
    <p:sldId id="312" r:id="rId101"/>
    <p:sldId id="313" r:id="rId102"/>
    <p:sldId id="314" r:id="rId103"/>
    <p:sldId id="315" r:id="rId104"/>
    <p:sldId id="316" r:id="rId105"/>
    <p:sldId id="318" r:id="rId106"/>
    <p:sldId id="319" r:id="rId107"/>
    <p:sldId id="317" r:id="rId108"/>
    <p:sldId id="320" r:id="rId109"/>
    <p:sldId id="329" r:id="rId110"/>
    <p:sldId id="263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71d7b1fe2898f4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4660"/>
  </p:normalViewPr>
  <p:slideViewPr>
    <p:cSldViewPr snapToGrid="0">
      <p:cViewPr varScale="1">
        <p:scale>
          <a:sx n="97" d="100"/>
          <a:sy n="97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12T08:31:02.9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4DFCAB-3B62-4728-BFAF-9D1B1AD38D3D}" emma:medium="tactile" emma:mode="ink">
          <msink:context xmlns:msink="http://schemas.microsoft.com/ink/2010/main" type="inkDrawing" rotatedBoundingBox="19653,13777 31551,15747 31001,19070 19102,17099" semanticType="callout" shapeName="Other"/>
        </emma:interpretation>
      </emma:emma>
    </inkml:annotationXML>
    <inkml:trace contextRef="#ctx0" brushRef="#br0">0 0 0,'0'25'93,"0"1"-93,0 0 16,0 25-16,0-25 16,0 25-16,0-25 15,0 25-15,0 0 16,0-25-16,0 25 16,0-25-16,0 51 15,0-26-15,0 1 16,0-1-16,0 0 15,0-25-15,0-1 16,0 1-16,0 25 16,0-25-1,0 25 1,0-25-16,0 0 16,0 25-16,0-25 15,0 25-15,0-25 16,0 25-16,0 0 15,0-25-15,0 51 16,26 51-16,-26-76 16,25-1-16,1 0 15,-26-25-15,0 25 32,0 0-32,0 1 15,0-27 1,0 52-16,0-25 15,0-1-15,0 0 16,0 1-16,0-27 16,0 27-16,0-27 15,0 1-15,0 25 16,0-25-16,0 0 16,0-1-16,0 26 15,0-25-15,0 25 16,0-25-1,0 0-15,0-1 16,0 1-16,0 25 16,0-25-16,26 25 15,-26-25-15,0 0 16,25 25-16,-25-25 16,0 25-1,26 26 1,-26-51-1,0 25-15,25-25 16,1 25 0,0 0-1,-1-25-15,1 51 16,0-77 0,-1 51-16,-25-25 15,26-26-15,0 25 16,-1 1-16,27 0 62,-27-26-46,27 25 0,-27-25-1,27 26 1,-27-26-16,27 26 15,-1-26-15,77 25 16,-25 1-16,-1 0 16,-50-26-16,50 0 15,1 0-15,25 0 16,1 0-16,-1 0 16,0 0-1,0 0-15,26 0 16,-25 0-16,-52 0 15,51 0-15,-25 0 16,-1 0-16,1 0 16,-26 0-16,25 0 15,-25 0-15,0 0 16,0 0-16,0 0 16,26 0-16,-26 0 15,25 0-15,1 0 16,0 0-16,-26 0 15,25 0-15,27 0 16,-27 0-16,-50 0 16,25 0-16,25 0 15,-51 0-15,26 0 16,0 0-16,-25 0 16,50 0-16,1 0 15,25 0-15,-25 0 16,-26 0-16,25 0 15,1 0-15,0 0 16,-52 0-16,26 0 16,26 0-1,-26 0-15,25 0 0,-25 0 16,0 0 0,-26 0-16,26 0 15,0 0-15,-25 0 16,25 0-16,0 0 15,0 0-15,25 0 16,1 0-16,25 0 16,-25 0-16,-26 0 15,51 0-15,-25 0 16,25 0-16,-25 0 16,-26 0-16,0 0 15,0 0-15,-52 0 16,26 0-16,-25 0 15,0 0-15,25 0 16,0 0-16,52 0 16,-26 0-16,26 0 15,-52 0-15,52 0 16,-26 0-16,-26 0 16,0 0-16,-25 0 15,-1 0-15,27 0 16,-27 0-16,27 0 15,-1 0-15,0 0 16,52 0 0,0 0-16,-52 0 15,52 0-15,-26 0 16,25 25-16,-76-25 16,102 26-16,-102-26 15,25 0-15,0 0 16,1 0-16,-27 0 15,1 0-15,25 0 16,-25 0-16,25 0 16,-25 0-16,25 0 15,1 0-15,-1 0 16,0 0 0,-25 0-16,25 0 15,-25 0-15,51 0 16,-26 0-16,-25 0 15,25 0-15,0 0 16,-25 0 0,0 0-16,25 0 15,-25 0-15,-1 0 16,27 0-16,-27 0 31,1 0-31,0 0 16,25 0-16,26 0 15,-51 0-15,25 0 16,-25 0-16,-1 0 16,1 0-16,0 0 15,-1 0-15,1 0 16,-1 0-16,27 0 16,-27 0-16,27 0 15,-1 0 1,0 0-1,-25 0-15,25 0 16,-25 0-16,0 0 16,-1 0-16,1 0 31,0 0 0,-1 0-31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42184-8A90-4C25-8FC7-DC33AAB6E922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258E2-0D9F-4C42-ACE1-EED7C69F1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47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258E2-0D9F-4C42-ACE1-EED7C69F129D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94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6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85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16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70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81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193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15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50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55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03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757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88EF6-D9C5-449D-9769-F9EE6790EA3E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11510-A73C-46BB-A57C-6436368E6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53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-schmidt.net/FloatConverter/IEEE754.html" TargetMode="External"/><Relationship Id="rId2" Type="http://schemas.openxmlformats.org/officeDocument/2006/relationships/hyperlink" Target="http://spiral.ece.cmu.edu/mcm/ge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gspice.sourceforge.net/spices.html" TargetMode="External"/><Relationship Id="rId4" Type="http://schemas.openxmlformats.org/officeDocument/2006/relationships/hyperlink" Target="https://www.micro-ip.com/product.php?cid=428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Recent Trends in VLSI Design, Signal Processing &amp; Optimization based on EDA tools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Date 10/11/2020    Time  10am </a:t>
            </a:r>
            <a:r>
              <a:rPr lang="en-IN" dirty="0" err="1" smtClean="0"/>
              <a:t>onwoards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29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487" y="444843"/>
            <a:ext cx="11318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Basic elements needed for implementation of </a:t>
            </a:r>
            <a:r>
              <a:rPr lang="en-IN" sz="3200" dirty="0" err="1" smtClean="0"/>
              <a:t>multirate</a:t>
            </a:r>
            <a:r>
              <a:rPr lang="en-IN" sz="3200" dirty="0" smtClean="0"/>
              <a:t> units are as 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12803" y="1618734"/>
            <a:ext cx="1115815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1] D flip-flops</a:t>
            </a:r>
          </a:p>
          <a:p>
            <a:r>
              <a:rPr lang="en-IN" sz="3600" dirty="0" smtClean="0"/>
              <a:t>2] mux</a:t>
            </a:r>
          </a:p>
          <a:p>
            <a:r>
              <a:rPr lang="en-IN" sz="3600" dirty="0" smtClean="0"/>
              <a:t>3] clock divider</a:t>
            </a:r>
          </a:p>
          <a:p>
            <a:r>
              <a:rPr lang="en-IN" sz="3600" dirty="0" smtClean="0"/>
              <a:t>4] clock multiplier , PLL / MMCM IP can be used for this </a:t>
            </a:r>
          </a:p>
          <a:p>
            <a:r>
              <a:rPr lang="en-IN" sz="3600" dirty="0" smtClean="0"/>
              <a:t>5] filter , here we are using 19-20 tap fir filter</a:t>
            </a:r>
          </a:p>
          <a:p>
            <a:r>
              <a:rPr lang="en-IN" sz="3600" dirty="0" smtClean="0"/>
              <a:t>6] for clock controlling </a:t>
            </a:r>
            <a:r>
              <a:rPr lang="en-IN" sz="3600" dirty="0" err="1" smtClean="0"/>
              <a:t>fsm</a:t>
            </a:r>
            <a:r>
              <a:rPr lang="en-IN" sz="3600" dirty="0" smtClean="0"/>
              <a:t> may be required </a:t>
            </a:r>
          </a:p>
          <a:p>
            <a:endParaRPr lang="en-IN" sz="3600" dirty="0"/>
          </a:p>
          <a:p>
            <a:r>
              <a:rPr lang="en-IN" sz="3200" dirty="0" smtClean="0"/>
              <a:t>For testing we </a:t>
            </a:r>
            <a:r>
              <a:rPr lang="en-IN" sz="3200" dirty="0" smtClean="0">
                <a:solidFill>
                  <a:srgbClr val="FF0000"/>
                </a:solidFill>
              </a:rPr>
              <a:t>need signal </a:t>
            </a:r>
            <a:r>
              <a:rPr lang="en-IN" sz="3200" dirty="0" smtClean="0"/>
              <a:t>as well , will generate from </a:t>
            </a:r>
            <a:r>
              <a:rPr lang="en-IN" sz="3200" dirty="0" err="1" smtClean="0"/>
              <a:t>matlab</a:t>
            </a:r>
            <a:r>
              <a:rPr lang="en-IN" sz="3200" dirty="0" smtClean="0"/>
              <a:t>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186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Transpose form of FIR filter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8" y="1690688"/>
            <a:ext cx="10880437" cy="4710112"/>
          </a:xfrm>
        </p:spPr>
      </p:pic>
    </p:spTree>
    <p:extLst>
      <p:ext uri="{BB962C8B-B14F-4D97-AF65-F5344CB8AC3E}">
        <p14:creationId xmlns:p14="http://schemas.microsoft.com/office/powerpoint/2010/main" val="400081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7" y="1825625"/>
            <a:ext cx="5817925" cy="4351338"/>
          </a:xfrm>
        </p:spPr>
      </p:pic>
    </p:spTree>
    <p:extLst>
      <p:ext uri="{BB962C8B-B14F-4D97-AF65-F5344CB8AC3E}">
        <p14:creationId xmlns:p14="http://schemas.microsoft.com/office/powerpoint/2010/main" val="127052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04" y="1825625"/>
            <a:ext cx="8563592" cy="4351338"/>
          </a:xfrm>
        </p:spPr>
      </p:pic>
    </p:spTree>
    <p:extLst>
      <p:ext uri="{BB962C8B-B14F-4D97-AF65-F5344CB8AC3E}">
        <p14:creationId xmlns:p14="http://schemas.microsoft.com/office/powerpoint/2010/main" val="34500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92" y="2115180"/>
            <a:ext cx="10112616" cy="3772227"/>
          </a:xfrm>
        </p:spPr>
      </p:pic>
    </p:spTree>
    <p:extLst>
      <p:ext uri="{BB962C8B-B14F-4D97-AF65-F5344CB8AC3E}">
        <p14:creationId xmlns:p14="http://schemas.microsoft.com/office/powerpoint/2010/main" val="84075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0888"/>
          </a:xfrm>
        </p:spPr>
        <p:txBody>
          <a:bodyPr/>
          <a:lstStyle/>
          <a:p>
            <a:r>
              <a:rPr lang="en-IN" dirty="0" smtClean="0"/>
              <a:t>Bit serial and digit serial design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0110"/>
            <a:ext cx="5218545" cy="4941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54" y="1116013"/>
            <a:ext cx="5153891" cy="2412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957" y="4013201"/>
            <a:ext cx="4107152" cy="24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0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Bit serial adder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073" y="1893456"/>
            <a:ext cx="5132243" cy="3158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r="1514"/>
          <a:stretch/>
        </p:blipFill>
        <p:spPr>
          <a:xfrm>
            <a:off x="5948218" y="2044302"/>
            <a:ext cx="5405582" cy="300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9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388" y="1192192"/>
            <a:ext cx="9456515" cy="56658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99457" y="115747"/>
            <a:ext cx="6412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/>
              <a:t>Digit serial ( size is 2 ) digit_SA2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82215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767" y="925974"/>
            <a:ext cx="9769033" cy="54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49" y="2100635"/>
            <a:ext cx="11287125" cy="45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3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130" y="172995"/>
            <a:ext cx="721634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%%  signal generation and convert to 32 bit hex format</a:t>
            </a:r>
            <a:endParaRPr lang="en-IN" sz="2400" dirty="0"/>
          </a:p>
          <a:p>
            <a:r>
              <a:rPr lang="en-IN" sz="2400" dirty="0" err="1" smtClean="0"/>
              <a:t>clc</a:t>
            </a:r>
            <a:r>
              <a:rPr lang="en-IN" sz="2400" dirty="0" smtClean="0"/>
              <a:t> ;  clear </a:t>
            </a:r>
            <a:r>
              <a:rPr lang="en-IN" sz="2400" dirty="0"/>
              <a:t>all</a:t>
            </a:r>
          </a:p>
          <a:p>
            <a:r>
              <a:rPr lang="en-IN" sz="2400" dirty="0"/>
              <a:t>%%</a:t>
            </a:r>
          </a:p>
          <a:p>
            <a:r>
              <a:rPr lang="en-IN" sz="2400" dirty="0"/>
              <a:t>fs       = 6e3;                     </a:t>
            </a:r>
            <a:r>
              <a:rPr lang="en-IN" sz="2400" dirty="0" smtClean="0"/>
              <a:t>	% </a:t>
            </a:r>
            <a:r>
              <a:rPr lang="en-IN" sz="2400" dirty="0"/>
              <a:t>sampling </a:t>
            </a:r>
            <a:r>
              <a:rPr lang="en-IN" sz="2400" dirty="0" smtClean="0"/>
              <a:t>frequency </a:t>
            </a:r>
            <a:endParaRPr lang="en-IN" sz="2400" dirty="0"/>
          </a:p>
          <a:p>
            <a:r>
              <a:rPr lang="en-IN" sz="2400" dirty="0"/>
              <a:t> t        = (0:1/fs:0.2)';</a:t>
            </a:r>
          </a:p>
          <a:p>
            <a:r>
              <a:rPr lang="en-IN" sz="2400" dirty="0"/>
              <a:t> fc      = 200;                    </a:t>
            </a:r>
            <a:r>
              <a:rPr lang="en-IN" sz="2400" dirty="0" smtClean="0"/>
              <a:t>	% </a:t>
            </a:r>
            <a:r>
              <a:rPr lang="en-IN" sz="2400" dirty="0"/>
              <a:t>signal frequency</a:t>
            </a:r>
          </a:p>
          <a:p>
            <a:r>
              <a:rPr lang="en-IN" sz="2400" dirty="0"/>
              <a:t> x1     = 10*sin(2*pi*fc*t)';  </a:t>
            </a:r>
            <a:r>
              <a:rPr lang="en-IN" sz="2400" dirty="0" smtClean="0"/>
              <a:t>	% </a:t>
            </a:r>
            <a:r>
              <a:rPr lang="en-IN" sz="2400" dirty="0"/>
              <a:t>signal</a:t>
            </a:r>
          </a:p>
          <a:p>
            <a:r>
              <a:rPr lang="en-IN" sz="2400" dirty="0"/>
              <a:t> </a:t>
            </a:r>
            <a:r>
              <a:rPr lang="en-IN" sz="2400" dirty="0" smtClean="0"/>
              <a:t> %%</a:t>
            </a:r>
            <a:endParaRPr lang="en-IN" sz="2400" dirty="0"/>
          </a:p>
          <a:p>
            <a:r>
              <a:rPr lang="en-IN" sz="2400" dirty="0"/>
              <a:t>  t=[];  % all sample values in variable t (hex 32 bit</a:t>
            </a:r>
            <a:r>
              <a:rPr lang="en-IN" sz="2400" dirty="0" smtClean="0"/>
              <a:t>)</a:t>
            </a:r>
          </a:p>
          <a:p>
            <a:endParaRPr lang="en-IN" sz="2400" dirty="0"/>
          </a:p>
          <a:p>
            <a:r>
              <a:rPr lang="en-IN" sz="2400" dirty="0"/>
              <a:t>    for </a:t>
            </a:r>
            <a:r>
              <a:rPr lang="en-IN" sz="2400" dirty="0" err="1" smtClean="0"/>
              <a:t>pnt</a:t>
            </a:r>
            <a:r>
              <a:rPr lang="en-IN" sz="2400" dirty="0" smtClean="0"/>
              <a:t>=1:size(x1,2</a:t>
            </a:r>
            <a:r>
              <a:rPr lang="en-IN" sz="2400" dirty="0"/>
              <a:t>)</a:t>
            </a:r>
          </a:p>
          <a:p>
            <a:r>
              <a:rPr lang="en-IN" sz="2400" dirty="0"/>
              <a:t>        </a:t>
            </a:r>
          </a:p>
          <a:p>
            <a:r>
              <a:rPr lang="en-IN" sz="2400" dirty="0"/>
              <a:t>       t1 = [  </a:t>
            </a:r>
            <a:r>
              <a:rPr lang="en-IN" sz="2400" dirty="0" smtClean="0"/>
              <a:t>float2bin(x1(</a:t>
            </a:r>
            <a:r>
              <a:rPr lang="en-IN" sz="2400" dirty="0" err="1" smtClean="0"/>
              <a:t>pnt</a:t>
            </a:r>
            <a:r>
              <a:rPr lang="en-IN" sz="2400" dirty="0" smtClean="0"/>
              <a:t>)) </a:t>
            </a:r>
            <a:r>
              <a:rPr lang="en-IN" sz="2400" dirty="0"/>
              <a:t>];</a:t>
            </a:r>
          </a:p>
          <a:p>
            <a:r>
              <a:rPr lang="en-IN" sz="2400" dirty="0"/>
              <a:t>         t = [t;t1</a:t>
            </a:r>
            <a:r>
              <a:rPr lang="en-IN" sz="2400" dirty="0" smtClean="0"/>
              <a:t>];</a:t>
            </a:r>
          </a:p>
          <a:p>
            <a:endParaRPr lang="en-IN" sz="2400" dirty="0"/>
          </a:p>
          <a:p>
            <a:r>
              <a:rPr lang="en-IN" sz="2400" dirty="0"/>
              <a:t>    </a:t>
            </a:r>
            <a:r>
              <a:rPr lang="en-IN" sz="2400" dirty="0" smtClean="0"/>
              <a:t>end</a:t>
            </a:r>
            <a:endParaRPr lang="en-IN" sz="2400" dirty="0"/>
          </a:p>
          <a:p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714" y="1176595"/>
            <a:ext cx="2220741" cy="4841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3714" y="653375"/>
            <a:ext cx="337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allcnvfiles.txt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29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7174" y="1498753"/>
            <a:ext cx="689249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 smtClean="0">
                <a:ln/>
                <a:solidFill>
                  <a:schemeClr val="accent4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 You</a:t>
            </a:r>
          </a:p>
          <a:p>
            <a:pPr algn="ctr"/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Questions</a:t>
            </a:r>
            <a:endParaRPr lang="en-US" sz="9600" b="1" dirty="0" smtClean="0">
              <a:ln/>
              <a:solidFill>
                <a:schemeClr val="accent4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28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557" y="109155"/>
            <a:ext cx="448550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`timescale 1ns / 1ps</a:t>
            </a:r>
          </a:p>
          <a:p>
            <a:endParaRPr lang="en-IN" sz="2400" dirty="0"/>
          </a:p>
          <a:p>
            <a:r>
              <a:rPr lang="en-IN" sz="2400" dirty="0" smtClean="0"/>
              <a:t>module test_signal2();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 err="1"/>
              <a:t>reg</a:t>
            </a:r>
            <a:r>
              <a:rPr lang="en-IN" sz="2400" dirty="0"/>
              <a:t> </a:t>
            </a:r>
            <a:r>
              <a:rPr lang="en-IN" sz="2400" dirty="0" err="1" smtClean="0"/>
              <a:t>clk,reset</a:t>
            </a:r>
            <a:r>
              <a:rPr lang="en-IN" sz="2400" dirty="0"/>
              <a:t>;</a:t>
            </a:r>
          </a:p>
          <a:p>
            <a:r>
              <a:rPr lang="en-IN" sz="2400" dirty="0" err="1"/>
              <a:t>reg</a:t>
            </a:r>
            <a:r>
              <a:rPr lang="en-IN" sz="2400" dirty="0"/>
              <a:t> [31:0] </a:t>
            </a:r>
            <a:r>
              <a:rPr lang="en-IN" sz="2400" dirty="0" err="1" smtClean="0"/>
              <a:t>datax</a:t>
            </a:r>
            <a:r>
              <a:rPr lang="en-IN" sz="2400" dirty="0" smtClean="0"/>
              <a:t>;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//</a:t>
            </a:r>
            <a:r>
              <a:rPr lang="en-IN" sz="2400" dirty="0" err="1"/>
              <a:t>dut</a:t>
            </a:r>
            <a:r>
              <a:rPr lang="en-IN" sz="2400" dirty="0"/>
              <a:t> instantiation</a:t>
            </a:r>
          </a:p>
          <a:p>
            <a:endParaRPr lang="en-IN" sz="2400" dirty="0"/>
          </a:p>
          <a:p>
            <a:r>
              <a:rPr lang="en-IN" sz="2400" dirty="0"/>
              <a:t>initial </a:t>
            </a:r>
            <a:r>
              <a:rPr lang="en-IN" sz="2400" dirty="0" err="1" smtClean="0"/>
              <a:t>clk</a:t>
            </a:r>
            <a:r>
              <a:rPr lang="en-IN" sz="2400" dirty="0" smtClean="0"/>
              <a:t> </a:t>
            </a:r>
            <a:r>
              <a:rPr lang="en-IN" sz="2400" dirty="0"/>
              <a:t>= 1'b1;</a:t>
            </a:r>
          </a:p>
          <a:p>
            <a:r>
              <a:rPr lang="en-IN" sz="2400" dirty="0"/>
              <a:t>always #5 </a:t>
            </a:r>
            <a:r>
              <a:rPr lang="en-IN" sz="2400" dirty="0" err="1" smtClean="0"/>
              <a:t>clk</a:t>
            </a:r>
            <a:r>
              <a:rPr lang="en-IN" sz="2400" dirty="0" smtClean="0"/>
              <a:t> </a:t>
            </a:r>
            <a:r>
              <a:rPr lang="en-IN" sz="2400" dirty="0"/>
              <a:t>= </a:t>
            </a:r>
            <a:r>
              <a:rPr lang="en-IN" sz="2400" dirty="0" smtClean="0"/>
              <a:t>~</a:t>
            </a:r>
            <a:r>
              <a:rPr lang="en-IN" sz="2400" dirty="0" err="1" smtClean="0"/>
              <a:t>clk</a:t>
            </a:r>
            <a:r>
              <a:rPr lang="en-IN" sz="2400" dirty="0"/>
              <a:t>;</a:t>
            </a:r>
          </a:p>
          <a:p>
            <a:endParaRPr lang="en-IN" sz="2400" dirty="0"/>
          </a:p>
          <a:p>
            <a:r>
              <a:rPr lang="en-IN" sz="2400" dirty="0" smtClean="0"/>
              <a:t>initial </a:t>
            </a:r>
            <a:r>
              <a:rPr lang="en-IN" sz="2400" dirty="0"/>
              <a:t>begin</a:t>
            </a:r>
          </a:p>
          <a:p>
            <a:r>
              <a:rPr lang="en-IN" sz="2400" dirty="0" smtClean="0"/>
              <a:t>reset </a:t>
            </a:r>
            <a:r>
              <a:rPr lang="en-IN" sz="2400" dirty="0"/>
              <a:t>= 1'b1;</a:t>
            </a:r>
          </a:p>
          <a:p>
            <a:r>
              <a:rPr lang="en-IN" sz="2400" dirty="0" smtClean="0"/>
              <a:t>#20 reset </a:t>
            </a:r>
            <a:r>
              <a:rPr lang="en-IN" sz="2400" dirty="0"/>
              <a:t>= 1'b0;</a:t>
            </a:r>
          </a:p>
          <a:p>
            <a:r>
              <a:rPr lang="en-IN" sz="2400" dirty="0"/>
              <a:t>end</a:t>
            </a:r>
          </a:p>
          <a:p>
            <a:endParaRPr lang="en-IN" sz="2400" dirty="0" smtClean="0"/>
          </a:p>
          <a:p>
            <a:r>
              <a:rPr lang="en-IN" sz="2400" dirty="0" smtClean="0"/>
              <a:t>integer </a:t>
            </a:r>
            <a:r>
              <a:rPr lang="en-IN" sz="2400" dirty="0" err="1"/>
              <a:t>file_read,read</a:t>
            </a:r>
            <a:r>
              <a:rPr lang="en-IN" sz="2400" dirty="0"/>
              <a:t>;</a:t>
            </a:r>
          </a:p>
          <a:p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955059" y="475059"/>
            <a:ext cx="746348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begin</a:t>
            </a:r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en-US" sz="2400" dirty="0" err="1" smtClean="0"/>
              <a:t>file_read</a:t>
            </a:r>
            <a:r>
              <a:rPr lang="en-US" sz="2400" dirty="0" smtClean="0"/>
              <a:t> </a:t>
            </a:r>
            <a:r>
              <a:rPr lang="en-US" sz="2400" dirty="0"/>
              <a:t>= $</a:t>
            </a:r>
            <a:r>
              <a:rPr lang="en-US" sz="2400" dirty="0" err="1"/>
              <a:t>fopen</a:t>
            </a:r>
            <a:r>
              <a:rPr lang="en-US" sz="2400" dirty="0"/>
              <a:t>("</a:t>
            </a:r>
            <a:r>
              <a:rPr lang="en-US" sz="2400" dirty="0" err="1"/>
              <a:t>allcnvfiles.txt","r</a:t>
            </a:r>
            <a:r>
              <a:rPr lang="en-US" sz="2400" dirty="0"/>
              <a:t>");</a:t>
            </a:r>
          </a:p>
          <a:p>
            <a:r>
              <a:rPr lang="en-US" sz="2400" dirty="0" smtClean="0"/>
              <a:t>End</a:t>
            </a:r>
          </a:p>
          <a:p>
            <a:r>
              <a:rPr lang="en-US" sz="2400" dirty="0"/>
              <a:t>	</a:t>
            </a:r>
            <a:endParaRPr lang="en-US" sz="2400" dirty="0" smtClean="0"/>
          </a:p>
          <a:p>
            <a:r>
              <a:rPr lang="en-US" sz="2400" dirty="0" smtClean="0"/>
              <a:t>initial</a:t>
            </a:r>
            <a:endParaRPr lang="en-US" sz="2400" dirty="0"/>
          </a:p>
          <a:p>
            <a:r>
              <a:rPr lang="en-US" sz="2400" dirty="0"/>
              <a:t>	begin</a:t>
            </a:r>
          </a:p>
          <a:p>
            <a:r>
              <a:rPr lang="en-US" sz="2400" dirty="0"/>
              <a:t>		 while (!$</a:t>
            </a:r>
            <a:r>
              <a:rPr lang="en-US" sz="2400" dirty="0" err="1"/>
              <a:t>feof</a:t>
            </a:r>
            <a:r>
              <a:rPr lang="en-US" sz="2400" dirty="0"/>
              <a:t>(</a:t>
            </a:r>
            <a:r>
              <a:rPr lang="en-US" sz="2400" dirty="0" err="1"/>
              <a:t>file_read</a:t>
            </a:r>
            <a:r>
              <a:rPr lang="en-US" sz="2400" dirty="0"/>
              <a:t>))</a:t>
            </a:r>
          </a:p>
          <a:p>
            <a:r>
              <a:rPr lang="en-US" sz="2400" dirty="0"/>
              <a:t>		  begin</a:t>
            </a:r>
          </a:p>
          <a:p>
            <a:r>
              <a:rPr lang="en-US" sz="2400" dirty="0"/>
              <a:t>		   @(</a:t>
            </a:r>
            <a:r>
              <a:rPr lang="en-US" sz="2400" dirty="0" err="1"/>
              <a:t>posedge</a:t>
            </a:r>
            <a:r>
              <a:rPr lang="en-US" sz="2400" dirty="0"/>
              <a:t> </a:t>
            </a:r>
            <a:r>
              <a:rPr lang="en-US" sz="2400" dirty="0" err="1" smtClean="0"/>
              <a:t>clk</a:t>
            </a:r>
            <a:r>
              <a:rPr lang="en-US" sz="2400" dirty="0"/>
              <a:t>);</a:t>
            </a:r>
          </a:p>
          <a:p>
            <a:r>
              <a:rPr lang="en-US" sz="2400" dirty="0"/>
              <a:t>		    read &lt;= $</a:t>
            </a:r>
            <a:r>
              <a:rPr lang="en-US" sz="2400" dirty="0" err="1"/>
              <a:t>fscanf</a:t>
            </a:r>
            <a:r>
              <a:rPr lang="en-US" sz="2400" dirty="0"/>
              <a:t>(</a:t>
            </a:r>
            <a:r>
              <a:rPr lang="en-US" sz="2400" dirty="0" err="1"/>
              <a:t>file_read,"%x</a:t>
            </a:r>
            <a:r>
              <a:rPr lang="en-US" sz="2400" dirty="0"/>
              <a:t>\n",</a:t>
            </a:r>
            <a:r>
              <a:rPr lang="en-US" sz="2400" dirty="0" err="1" smtClean="0"/>
              <a:t>datax</a:t>
            </a:r>
            <a:r>
              <a:rPr lang="en-US" sz="2400" dirty="0" smtClean="0"/>
              <a:t>);</a:t>
            </a:r>
            <a:endParaRPr lang="en-US" sz="2400" dirty="0"/>
          </a:p>
          <a:p>
            <a:r>
              <a:rPr lang="en-US" sz="2400" dirty="0"/>
              <a:t>		</a:t>
            </a:r>
            <a:r>
              <a:rPr lang="en-US" sz="2400" dirty="0" smtClean="0"/>
              <a:t>  </a:t>
            </a:r>
            <a:r>
              <a:rPr lang="en-US" sz="2400" dirty="0"/>
              <a:t>end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@(</a:t>
            </a:r>
            <a:r>
              <a:rPr lang="en-US" sz="2400" dirty="0" err="1"/>
              <a:t>posedge</a:t>
            </a:r>
            <a:r>
              <a:rPr lang="en-US" sz="2400" dirty="0"/>
              <a:t> </a:t>
            </a:r>
            <a:r>
              <a:rPr lang="en-US" sz="2400" dirty="0" err="1" smtClean="0"/>
              <a:t>clk</a:t>
            </a:r>
            <a:r>
              <a:rPr lang="en-US" sz="2400" dirty="0"/>
              <a:t>);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$</a:t>
            </a:r>
            <a:r>
              <a:rPr lang="en-US" sz="2400" dirty="0" err="1"/>
              <a:t>fclose</a:t>
            </a:r>
            <a:r>
              <a:rPr lang="en-US" sz="2400" dirty="0"/>
              <a:t>(</a:t>
            </a:r>
            <a:r>
              <a:rPr lang="en-US" sz="2400" dirty="0" err="1"/>
              <a:t>file_read</a:t>
            </a:r>
            <a:r>
              <a:rPr lang="en-US" sz="2400" dirty="0"/>
              <a:t>);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end</a:t>
            </a:r>
          </a:p>
          <a:p>
            <a:r>
              <a:rPr lang="en-IN" sz="2400" dirty="0" err="1"/>
              <a:t>endmodule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841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925" y="117693"/>
            <a:ext cx="612895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entity datagen3 is</a:t>
            </a:r>
          </a:p>
          <a:p>
            <a:r>
              <a:rPr lang="en-IN" sz="2400" dirty="0"/>
              <a:t>port </a:t>
            </a:r>
            <a:r>
              <a:rPr lang="en-IN" sz="2400" dirty="0" smtClean="0"/>
              <a:t>( </a:t>
            </a:r>
            <a:r>
              <a:rPr lang="en-IN" sz="2400" dirty="0" err="1"/>
              <a:t>clk</a:t>
            </a:r>
            <a:r>
              <a:rPr lang="en-IN" sz="2400" dirty="0"/>
              <a:t>    </a:t>
            </a:r>
            <a:r>
              <a:rPr lang="en-IN" sz="2400" dirty="0" smtClean="0"/>
              <a:t> </a:t>
            </a:r>
            <a:r>
              <a:rPr lang="en-IN" sz="2400" dirty="0"/>
              <a:t>: in  </a:t>
            </a:r>
            <a:r>
              <a:rPr lang="en-IN" sz="2400" dirty="0" err="1"/>
              <a:t>std_logic</a:t>
            </a:r>
            <a:r>
              <a:rPr lang="en-IN" sz="2400" dirty="0"/>
              <a:t>;</a:t>
            </a:r>
          </a:p>
          <a:p>
            <a:r>
              <a:rPr lang="en-IN" sz="2400" dirty="0"/>
              <a:t>           </a:t>
            </a:r>
            <a:r>
              <a:rPr lang="en-IN" sz="2400" dirty="0" err="1"/>
              <a:t>rst</a:t>
            </a:r>
            <a:r>
              <a:rPr lang="en-IN" sz="2400" dirty="0"/>
              <a:t>     </a:t>
            </a:r>
            <a:r>
              <a:rPr lang="en-IN" sz="2400" dirty="0" smtClean="0"/>
              <a:t>: </a:t>
            </a:r>
            <a:r>
              <a:rPr lang="en-IN" sz="2400" dirty="0"/>
              <a:t>in  </a:t>
            </a:r>
            <a:r>
              <a:rPr lang="en-IN" sz="2400" dirty="0" err="1"/>
              <a:t>std_logic</a:t>
            </a:r>
            <a:r>
              <a:rPr lang="en-IN" sz="2400" dirty="0" smtClean="0"/>
              <a:t>;</a:t>
            </a:r>
          </a:p>
          <a:p>
            <a:r>
              <a:rPr lang="en-IN" sz="2400" dirty="0"/>
              <a:t> </a:t>
            </a:r>
            <a:r>
              <a:rPr lang="en-IN" sz="2400" dirty="0" smtClean="0"/>
              <a:t>           </a:t>
            </a:r>
            <a:r>
              <a:rPr lang="en-IN" sz="2400" dirty="0"/>
              <a:t>x       </a:t>
            </a:r>
            <a:r>
              <a:rPr lang="en-IN" sz="2400" dirty="0" smtClean="0"/>
              <a:t>: </a:t>
            </a:r>
            <a:r>
              <a:rPr lang="en-IN" sz="2400" dirty="0"/>
              <a:t>out </a:t>
            </a:r>
            <a:r>
              <a:rPr lang="en-IN" sz="2400" dirty="0" err="1"/>
              <a:t>std_logic_vector</a:t>
            </a:r>
            <a:r>
              <a:rPr lang="en-IN" sz="2400" dirty="0"/>
              <a:t>(31 </a:t>
            </a:r>
            <a:r>
              <a:rPr lang="en-IN" sz="2400" dirty="0" err="1"/>
              <a:t>downto</a:t>
            </a:r>
            <a:r>
              <a:rPr lang="en-IN" sz="2400" dirty="0"/>
              <a:t> 0)    </a:t>
            </a:r>
          </a:p>
          <a:p>
            <a:r>
              <a:rPr lang="en-IN" sz="2400" dirty="0"/>
              <a:t>      );</a:t>
            </a:r>
          </a:p>
          <a:p>
            <a:r>
              <a:rPr lang="en-IN" sz="2400" dirty="0"/>
              <a:t>end datagen3;</a:t>
            </a:r>
          </a:p>
          <a:p>
            <a:r>
              <a:rPr lang="en-IN" sz="2400" dirty="0" smtClean="0"/>
              <a:t>architecture </a:t>
            </a:r>
            <a:r>
              <a:rPr lang="en-IN" sz="2400" dirty="0" err="1"/>
              <a:t>Behavioral</a:t>
            </a:r>
            <a:r>
              <a:rPr lang="en-IN" sz="2400" dirty="0"/>
              <a:t> of datagen3 is</a:t>
            </a:r>
          </a:p>
          <a:p>
            <a:r>
              <a:rPr lang="en-IN" sz="2400" dirty="0" smtClean="0"/>
              <a:t>constant </a:t>
            </a:r>
            <a:r>
              <a:rPr lang="en-IN" sz="2400" dirty="0"/>
              <a:t>N: integer := 1201;	-- </a:t>
            </a:r>
          </a:p>
          <a:p>
            <a:r>
              <a:rPr lang="en-IN" dirty="0" smtClean="0"/>
              <a:t>type </a:t>
            </a:r>
            <a:r>
              <a:rPr lang="en-IN" dirty="0" err="1"/>
              <a:t>arr</a:t>
            </a:r>
            <a:r>
              <a:rPr lang="en-IN" dirty="0"/>
              <a:t> is array (1 to N) of </a:t>
            </a:r>
            <a:r>
              <a:rPr lang="en-IN" dirty="0" err="1"/>
              <a:t>std_logic_vector</a:t>
            </a:r>
            <a:r>
              <a:rPr lang="en-IN" dirty="0"/>
              <a:t>(31 </a:t>
            </a:r>
            <a:r>
              <a:rPr lang="en-IN" dirty="0" err="1"/>
              <a:t>downto</a:t>
            </a:r>
            <a:r>
              <a:rPr lang="en-IN" dirty="0"/>
              <a:t> 0);</a:t>
            </a:r>
          </a:p>
          <a:p>
            <a:r>
              <a:rPr lang="en-IN" sz="2400" dirty="0"/>
              <a:t>						</a:t>
            </a:r>
          </a:p>
          <a:p>
            <a:r>
              <a:rPr lang="en-IN" sz="2400" dirty="0"/>
              <a:t>constant </a:t>
            </a:r>
            <a:r>
              <a:rPr lang="en-IN" sz="2400" dirty="0" err="1"/>
              <a:t>sd</a:t>
            </a:r>
            <a:r>
              <a:rPr lang="en-IN" sz="2400" dirty="0"/>
              <a:t> : </a:t>
            </a:r>
            <a:r>
              <a:rPr lang="en-IN" sz="2400" dirty="0" err="1"/>
              <a:t>arr</a:t>
            </a:r>
            <a:r>
              <a:rPr lang="en-IN" sz="2400" dirty="0"/>
              <a:t> :=</a:t>
            </a:r>
          </a:p>
          <a:p>
            <a:r>
              <a:rPr lang="en-IN" sz="2400" dirty="0"/>
              <a:t>(</a:t>
            </a:r>
          </a:p>
          <a:p>
            <a:r>
              <a:rPr lang="en-IN" sz="2400" dirty="0"/>
              <a:t>    x"00000000",</a:t>
            </a:r>
          </a:p>
          <a:p>
            <a:r>
              <a:rPr lang="en-IN" sz="2400" dirty="0"/>
              <a:t>    x"40051040",</a:t>
            </a:r>
          </a:p>
          <a:p>
            <a:r>
              <a:rPr lang="en-IN" sz="2400" dirty="0"/>
              <a:t>    x"408227de",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4832" y="117693"/>
            <a:ext cx="61660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x"2a51b191“ );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begin </a:t>
            </a:r>
          </a:p>
          <a:p>
            <a:r>
              <a:rPr lang="en-US" sz="2400" dirty="0"/>
              <a:t>-- code start 	</a:t>
            </a:r>
          </a:p>
          <a:p>
            <a:r>
              <a:rPr lang="en-US" sz="2400" dirty="0"/>
              <a:t>input: process (</a:t>
            </a:r>
            <a:r>
              <a:rPr lang="en-US" sz="2400" dirty="0" err="1"/>
              <a:t>clk</a:t>
            </a:r>
            <a:r>
              <a:rPr lang="en-US" sz="2400" dirty="0"/>
              <a:t>, </a:t>
            </a:r>
            <a:r>
              <a:rPr lang="en-US" sz="2400" dirty="0" err="1"/>
              <a:t>rst</a:t>
            </a:r>
            <a:r>
              <a:rPr lang="en-US" sz="2400" dirty="0" smtClean="0"/>
              <a:t>) </a:t>
            </a:r>
            <a:r>
              <a:rPr lang="en-US" sz="2400" dirty="0"/>
              <a:t>					</a:t>
            </a:r>
          </a:p>
          <a:p>
            <a:r>
              <a:rPr lang="en-US" sz="2400" dirty="0"/>
              <a:t>variable </a:t>
            </a:r>
            <a:r>
              <a:rPr lang="en-US" sz="2400" dirty="0" err="1"/>
              <a:t>i</a:t>
            </a:r>
            <a:r>
              <a:rPr lang="en-US" sz="2400" dirty="0"/>
              <a:t> : integer := 1;	-- </a:t>
            </a:r>
            <a:r>
              <a:rPr lang="en-US" sz="2400" dirty="0" err="1"/>
              <a:t>i</a:t>
            </a:r>
            <a:r>
              <a:rPr lang="en-US" sz="2400" dirty="0"/>
              <a:t> = 0 ;			</a:t>
            </a:r>
          </a:p>
          <a:p>
            <a:r>
              <a:rPr lang="en-US" sz="2400" dirty="0"/>
              <a:t>begin						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dirty="0"/>
              <a:t>(</a:t>
            </a:r>
            <a:r>
              <a:rPr lang="en-US" sz="2400" dirty="0" err="1"/>
              <a:t>rst</a:t>
            </a:r>
            <a:r>
              <a:rPr lang="en-US" sz="2400" dirty="0"/>
              <a:t> = '1') </a:t>
            </a:r>
            <a:r>
              <a:rPr lang="en-US" sz="2400" dirty="0" smtClean="0"/>
              <a:t>then   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x   </a:t>
            </a:r>
            <a:r>
              <a:rPr lang="en-US" sz="2400" dirty="0"/>
              <a:t>&lt;= (others =&gt; '0');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 := 1;</a:t>
            </a:r>
          </a:p>
          <a:p>
            <a:pPr lvl="1"/>
            <a:r>
              <a:rPr lang="en-US" sz="2400" dirty="0"/>
              <a:t>  </a:t>
            </a:r>
            <a:r>
              <a:rPr lang="en-US" sz="2400" dirty="0" err="1"/>
              <a:t>elsif</a:t>
            </a:r>
            <a:r>
              <a:rPr lang="en-US" sz="2400" dirty="0"/>
              <a:t> (</a:t>
            </a:r>
            <a:r>
              <a:rPr lang="en-US" sz="2400" dirty="0" err="1"/>
              <a:t>clk'event</a:t>
            </a:r>
            <a:r>
              <a:rPr lang="en-US" sz="2400" dirty="0"/>
              <a:t> and </a:t>
            </a:r>
            <a:r>
              <a:rPr lang="en-US" sz="2400" dirty="0" err="1"/>
              <a:t>clk</a:t>
            </a:r>
            <a:r>
              <a:rPr lang="en-US" sz="2400" dirty="0"/>
              <a:t> = '1') AND (</a:t>
            </a:r>
            <a:r>
              <a:rPr lang="en-US" sz="2400" dirty="0" err="1"/>
              <a:t>i</a:t>
            </a:r>
            <a:r>
              <a:rPr lang="en-US" sz="2400" dirty="0"/>
              <a:t>&lt;N) </a:t>
            </a:r>
            <a:r>
              <a:rPr lang="en-US" sz="2400" dirty="0" smtClean="0"/>
              <a:t>then</a:t>
            </a:r>
            <a:endParaRPr lang="en-US" sz="2400" dirty="0"/>
          </a:p>
          <a:p>
            <a:pPr lvl="1"/>
            <a:r>
              <a:rPr lang="en-US" sz="2400" dirty="0"/>
              <a:t>    x   &lt;= </a:t>
            </a:r>
            <a:r>
              <a:rPr lang="en-US" sz="2400" dirty="0" err="1"/>
              <a:t>sd</a:t>
            </a:r>
            <a:r>
              <a:rPr lang="en-US" sz="2400" dirty="0"/>
              <a:t>(</a:t>
            </a:r>
            <a:r>
              <a:rPr lang="en-US" sz="2400" dirty="0" err="1"/>
              <a:t>i</a:t>
            </a:r>
            <a:r>
              <a:rPr lang="en-US" sz="2400" dirty="0"/>
              <a:t>);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:= </a:t>
            </a:r>
            <a:r>
              <a:rPr lang="en-US" sz="2400" dirty="0" err="1"/>
              <a:t>i</a:t>
            </a:r>
            <a:r>
              <a:rPr lang="en-US" sz="2400" dirty="0"/>
              <a:t> +1;</a:t>
            </a:r>
          </a:p>
          <a:p>
            <a:pPr lvl="1"/>
            <a:r>
              <a:rPr lang="en-US" sz="2400" dirty="0" smtClean="0"/>
              <a:t>end </a:t>
            </a:r>
            <a:r>
              <a:rPr lang="en-US" sz="2400" dirty="0"/>
              <a:t>if;</a:t>
            </a:r>
          </a:p>
          <a:p>
            <a:r>
              <a:rPr lang="en-US" sz="2400" dirty="0"/>
              <a:t>end process;</a:t>
            </a:r>
          </a:p>
          <a:p>
            <a:r>
              <a:rPr lang="en-US" sz="2400" dirty="0" smtClean="0"/>
              <a:t>end </a:t>
            </a:r>
            <a:r>
              <a:rPr lang="en-US" sz="2400" dirty="0"/>
              <a:t>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14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54" t="10865" r="29108" b="52666"/>
          <a:stretch/>
        </p:blipFill>
        <p:spPr>
          <a:xfrm>
            <a:off x="1274894" y="2582562"/>
            <a:ext cx="9401343" cy="3793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273" t="5598" r="37650" b="8379"/>
          <a:stretch/>
        </p:blipFill>
        <p:spPr>
          <a:xfrm>
            <a:off x="4250724" y="253442"/>
            <a:ext cx="2903838" cy="2329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741405"/>
            <a:ext cx="266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Clock divider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335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9373" y="741404"/>
            <a:ext cx="845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/>
              <a:t>Clock multiplier   &gt;&gt; MMCM/PLL </a:t>
            </a:r>
            <a:r>
              <a:rPr lang="en-IN" sz="3600" dirty="0" err="1" smtClean="0"/>
              <a:t>ip</a:t>
            </a:r>
            <a:r>
              <a:rPr lang="en-IN" sz="3600" dirty="0" smtClean="0"/>
              <a:t> </a:t>
            </a:r>
            <a:endParaRPr lang="en-IN" sz="3600" dirty="0"/>
          </a:p>
        </p:txBody>
      </p:sp>
      <p:sp>
        <p:nvSpPr>
          <p:cNvPr id="3" name="Rectangle 2"/>
          <p:cNvSpPr/>
          <p:nvPr/>
        </p:nvSpPr>
        <p:spPr>
          <a:xfrm>
            <a:off x="1779373" y="2323070"/>
            <a:ext cx="4015946" cy="2446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581532" y="2357793"/>
            <a:ext cx="32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Cover code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2849262" y="3018997"/>
            <a:ext cx="1381897" cy="1305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213786" y="3348680"/>
            <a:ext cx="148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IP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191631" y="2323070"/>
            <a:ext cx="2705101" cy="2446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8247105" y="3208976"/>
            <a:ext cx="148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TB</a:t>
            </a:r>
            <a:endParaRPr lang="en-IN" dirty="0"/>
          </a:p>
        </p:txBody>
      </p:sp>
      <p:sp>
        <p:nvSpPr>
          <p:cNvPr id="9" name="Right Arrow 8"/>
          <p:cNvSpPr/>
          <p:nvPr/>
        </p:nvSpPr>
        <p:spPr>
          <a:xfrm>
            <a:off x="5795319" y="2619403"/>
            <a:ext cx="1396312" cy="603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Arrow 10"/>
          <p:cNvSpPr/>
          <p:nvPr/>
        </p:nvSpPr>
        <p:spPr>
          <a:xfrm>
            <a:off x="5795319" y="3816348"/>
            <a:ext cx="1396312" cy="5083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7290486" y="2780270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Clk</a:t>
            </a:r>
            <a:r>
              <a:rPr lang="en-IN" dirty="0" smtClean="0"/>
              <a:t> out , lockout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290486" y="3878131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Clk</a:t>
            </a:r>
            <a:r>
              <a:rPr lang="en-IN" dirty="0" smtClean="0"/>
              <a:t> in , reset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82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64" t="35947" r="7136" b="36811"/>
          <a:stretch/>
        </p:blipFill>
        <p:spPr>
          <a:xfrm>
            <a:off x="778476" y="1989437"/>
            <a:ext cx="10676238" cy="31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91" y="1074523"/>
            <a:ext cx="9515475" cy="552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9124" y="247136"/>
            <a:ext cx="490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Cover code</a:t>
            </a:r>
            <a:endParaRPr lang="en-IN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9124" y="247136"/>
            <a:ext cx="490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bench code</a:t>
            </a:r>
            <a:endParaRPr lang="en-IN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27" y="1013255"/>
            <a:ext cx="9675212" cy="53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908822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Direct form of FIR filter</a:t>
            </a:r>
            <a:endParaRPr lang="en-IN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4" y="2778897"/>
            <a:ext cx="11369963" cy="3121891"/>
          </a:xfrm>
        </p:spPr>
      </p:pic>
    </p:spTree>
    <p:extLst>
      <p:ext uri="{BB962C8B-B14F-4D97-AF65-F5344CB8AC3E}">
        <p14:creationId xmlns:p14="http://schemas.microsoft.com/office/powerpoint/2010/main" val="25982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 smtClean="0"/>
              <a:t>Hardware implementation of </a:t>
            </a:r>
            <a:r>
              <a:rPr lang="en-IN" sz="4000" dirty="0" err="1" smtClean="0"/>
              <a:t>Multirate</a:t>
            </a:r>
            <a:r>
              <a:rPr lang="en-IN" sz="4000" dirty="0" smtClean="0"/>
              <a:t> DSP blocks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455"/>
            <a:ext cx="10515600" cy="4791508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1] </a:t>
            </a:r>
            <a:r>
              <a:rPr lang="en-IN" dirty="0" err="1" smtClean="0"/>
              <a:t>Downsample</a:t>
            </a:r>
            <a:r>
              <a:rPr lang="en-IN" dirty="0" smtClean="0"/>
              <a:t> Block                </a:t>
            </a:r>
            <a:r>
              <a:rPr lang="en-IN" dirty="0" err="1" smtClean="0"/>
              <a:t>downsample</a:t>
            </a:r>
            <a:r>
              <a:rPr lang="en-IN" dirty="0" smtClean="0"/>
              <a:t>(</a:t>
            </a:r>
            <a:r>
              <a:rPr lang="en-IN" dirty="0" err="1" smtClean="0"/>
              <a:t>x,n</a:t>
            </a:r>
            <a:r>
              <a:rPr lang="en-IN" dirty="0" smtClean="0"/>
              <a:t>)</a:t>
            </a:r>
          </a:p>
          <a:p>
            <a:pPr marL="0" indent="0">
              <a:buNone/>
            </a:pPr>
            <a:r>
              <a:rPr lang="en-IN" dirty="0" smtClean="0"/>
              <a:t>2] </a:t>
            </a:r>
            <a:r>
              <a:rPr lang="en-IN" dirty="0" err="1" smtClean="0"/>
              <a:t>Upsample</a:t>
            </a:r>
            <a:r>
              <a:rPr lang="en-IN" dirty="0" smtClean="0"/>
              <a:t> </a:t>
            </a:r>
            <a:r>
              <a:rPr lang="en-IN" dirty="0"/>
              <a:t>Block </a:t>
            </a:r>
            <a:r>
              <a:rPr lang="en-IN" dirty="0" smtClean="0"/>
              <a:t>                     </a:t>
            </a:r>
            <a:r>
              <a:rPr lang="en-IN" dirty="0" err="1" smtClean="0"/>
              <a:t>upsample</a:t>
            </a:r>
            <a:r>
              <a:rPr lang="en-IN" dirty="0" smtClean="0"/>
              <a:t>(</a:t>
            </a:r>
            <a:r>
              <a:rPr lang="en-IN" dirty="0" err="1" smtClean="0"/>
              <a:t>x,n</a:t>
            </a:r>
            <a:r>
              <a:rPr lang="en-IN" dirty="0"/>
              <a:t>)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3] Decimation</a:t>
            </a:r>
            <a:r>
              <a:rPr lang="en-IN" i="1" dirty="0"/>
              <a:t> </a:t>
            </a:r>
            <a:r>
              <a:rPr lang="en-IN" dirty="0" smtClean="0"/>
              <a:t>Block                   decimate(</a:t>
            </a:r>
            <a:r>
              <a:rPr lang="en-IN" dirty="0" err="1" smtClean="0"/>
              <a:t>x,n</a:t>
            </a:r>
            <a:r>
              <a:rPr lang="en-IN" dirty="0" smtClean="0"/>
              <a:t>)   [ filter + </a:t>
            </a:r>
            <a:r>
              <a:rPr lang="en-IN" dirty="0" err="1" smtClean="0"/>
              <a:t>downsample</a:t>
            </a:r>
            <a:r>
              <a:rPr lang="en-IN" dirty="0" smtClean="0"/>
              <a:t> ]  </a:t>
            </a:r>
          </a:p>
          <a:p>
            <a:pPr marL="0" indent="0">
              <a:buNone/>
            </a:pPr>
            <a:r>
              <a:rPr lang="en-IN" dirty="0" smtClean="0"/>
              <a:t>4</a:t>
            </a:r>
            <a:r>
              <a:rPr lang="en-IN" dirty="0"/>
              <a:t>] </a:t>
            </a:r>
            <a:r>
              <a:rPr lang="en-IN" dirty="0" smtClean="0"/>
              <a:t>Interpolation Block                 </a:t>
            </a:r>
            <a:r>
              <a:rPr lang="en-IN" dirty="0" err="1" smtClean="0"/>
              <a:t>interp</a:t>
            </a:r>
            <a:r>
              <a:rPr lang="en-IN" dirty="0" smtClean="0"/>
              <a:t>(</a:t>
            </a:r>
            <a:r>
              <a:rPr lang="en-IN" dirty="0" err="1" smtClean="0"/>
              <a:t>x,n</a:t>
            </a:r>
            <a:r>
              <a:rPr lang="en-IN" dirty="0" smtClean="0"/>
              <a:t>)</a:t>
            </a:r>
            <a:r>
              <a:rPr lang="en-IN" dirty="0"/>
              <a:t> </a:t>
            </a:r>
            <a:r>
              <a:rPr lang="en-IN" dirty="0" smtClean="0"/>
              <a:t>       [ </a:t>
            </a:r>
            <a:r>
              <a:rPr lang="en-IN" dirty="0" err="1" smtClean="0"/>
              <a:t>upsample</a:t>
            </a:r>
            <a:r>
              <a:rPr lang="en-IN" dirty="0" smtClean="0"/>
              <a:t> + filter      ]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1209"/>
            <a:ext cx="9494982" cy="29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46" y="370703"/>
            <a:ext cx="6783860" cy="62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1" y="704335"/>
            <a:ext cx="11170507" cy="56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025637"/>
              </p:ext>
            </p:extLst>
          </p:nvPr>
        </p:nvGraphicFramePr>
        <p:xfrm>
          <a:off x="452583" y="1505527"/>
          <a:ext cx="6742544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RFFlow" r:id="rId3" imgW="3333124" imgH="2232795" progId="RFFlow4">
                  <p:embed/>
                </p:oleObj>
              </mc:Choice>
              <mc:Fallback>
                <p:oleObj name="RFFlow" r:id="rId3" imgW="3333124" imgH="2232795" progId="RFFlow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583" y="1505527"/>
                        <a:ext cx="6742544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95418" y="498763"/>
            <a:ext cx="592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 smtClean="0"/>
              <a:t>Downsampler</a:t>
            </a:r>
            <a:r>
              <a:rPr lang="en-IN" sz="3600" dirty="0" smtClean="0"/>
              <a:t> block diagram</a:t>
            </a:r>
            <a:endParaRPr lang="en-IN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163127" y="4137890"/>
            <a:ext cx="6225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 </a:t>
            </a:r>
            <a:r>
              <a:rPr lang="en-IN" sz="3600" dirty="0"/>
              <a:t>x </a:t>
            </a:r>
            <a:r>
              <a:rPr lang="en-IN" sz="3600" dirty="0" smtClean="0"/>
              <a:t>    = </a:t>
            </a:r>
            <a:r>
              <a:rPr lang="en-IN" sz="3600" dirty="0"/>
              <a:t>[ 1 </a:t>
            </a:r>
            <a:r>
              <a:rPr lang="en-IN" sz="3600" dirty="0">
                <a:solidFill>
                  <a:srgbClr val="FF0000"/>
                </a:solidFill>
              </a:rPr>
              <a:t>5 4 </a:t>
            </a:r>
            <a:r>
              <a:rPr lang="en-IN" sz="3600" dirty="0"/>
              <a:t>6 </a:t>
            </a:r>
            <a:r>
              <a:rPr lang="en-IN" sz="3600" dirty="0">
                <a:solidFill>
                  <a:srgbClr val="FF0000"/>
                </a:solidFill>
              </a:rPr>
              <a:t>7 8</a:t>
            </a:r>
            <a:r>
              <a:rPr lang="en-IN" sz="3600" dirty="0"/>
              <a:t> 9 </a:t>
            </a:r>
            <a:r>
              <a:rPr lang="en-IN" sz="3600" dirty="0">
                <a:solidFill>
                  <a:srgbClr val="FF0000"/>
                </a:solidFill>
              </a:rPr>
              <a:t>1 11 </a:t>
            </a:r>
            <a:r>
              <a:rPr lang="en-IN" sz="3600" dirty="0"/>
              <a:t>4 6 9];</a:t>
            </a:r>
          </a:p>
          <a:p>
            <a:r>
              <a:rPr lang="en-IN" sz="3600" dirty="0" err="1" smtClean="0"/>
              <a:t>dnx</a:t>
            </a:r>
            <a:r>
              <a:rPr lang="en-IN" sz="3600" dirty="0" smtClean="0"/>
              <a:t> </a:t>
            </a:r>
            <a:r>
              <a:rPr lang="en-IN" sz="3600" dirty="0"/>
              <a:t>= </a:t>
            </a:r>
            <a:r>
              <a:rPr lang="en-IN" sz="3600" dirty="0" err="1"/>
              <a:t>downsample</a:t>
            </a:r>
            <a:r>
              <a:rPr lang="en-IN" sz="3600" dirty="0"/>
              <a:t>(x,3);</a:t>
            </a:r>
          </a:p>
          <a:p>
            <a:r>
              <a:rPr lang="en-IN" sz="3600" dirty="0" err="1" smtClean="0"/>
              <a:t>dnx</a:t>
            </a:r>
            <a:r>
              <a:rPr lang="en-IN" sz="3600" dirty="0" smtClean="0"/>
              <a:t> =     </a:t>
            </a:r>
            <a:r>
              <a:rPr lang="en-IN" sz="3600" dirty="0"/>
              <a:t>1     6     9     4</a:t>
            </a:r>
          </a:p>
        </p:txBody>
      </p:sp>
    </p:spTree>
    <p:extLst>
      <p:ext uri="{BB962C8B-B14F-4D97-AF65-F5344CB8AC3E}">
        <p14:creationId xmlns:p14="http://schemas.microsoft.com/office/powerpoint/2010/main" val="42350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Matlab</a:t>
            </a:r>
            <a:r>
              <a:rPr lang="en-IN" dirty="0" smtClean="0"/>
              <a:t> plot of same data and approach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59" t="12385" r="8092" b="9289"/>
          <a:stretch/>
        </p:blipFill>
        <p:spPr>
          <a:xfrm>
            <a:off x="1431636" y="1791853"/>
            <a:ext cx="9180947" cy="49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8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730"/>
          </a:xfrm>
        </p:spPr>
        <p:txBody>
          <a:bodyPr/>
          <a:lstStyle/>
          <a:p>
            <a:r>
              <a:rPr lang="en-IN" dirty="0" smtClean="0"/>
              <a:t>Down sampler circuit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54" t="16418" r="8091" b="42616"/>
          <a:stretch/>
        </p:blipFill>
        <p:spPr>
          <a:xfrm>
            <a:off x="812237" y="1690688"/>
            <a:ext cx="10541563" cy="46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 sampler circuit </a:t>
            </a:r>
            <a:r>
              <a:rPr lang="en-IN" dirty="0" smtClean="0"/>
              <a:t>simulation result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37" t="11264" r="12270" b="44526"/>
          <a:stretch/>
        </p:blipFill>
        <p:spPr>
          <a:xfrm>
            <a:off x="443345" y="1715678"/>
            <a:ext cx="11157527" cy="50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Down sampler schematic from </a:t>
            </a:r>
            <a:r>
              <a:rPr lang="en-IN" dirty="0" err="1" smtClean="0"/>
              <a:t>vivado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40" t="27654" r="1046" b="28182"/>
          <a:stretch/>
        </p:blipFill>
        <p:spPr>
          <a:xfrm>
            <a:off x="838200" y="1690688"/>
            <a:ext cx="10799618" cy="48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893"/>
          </a:xfrm>
        </p:spPr>
        <p:txBody>
          <a:bodyPr/>
          <a:lstStyle/>
          <a:p>
            <a:r>
              <a:rPr lang="en-IN" dirty="0"/>
              <a:t>Down sampler </a:t>
            </a:r>
            <a:r>
              <a:rPr lang="en-IN" dirty="0" smtClean="0"/>
              <a:t>simulation </a:t>
            </a:r>
            <a:r>
              <a:rPr lang="en-IN" dirty="0"/>
              <a:t>from </a:t>
            </a:r>
            <a:r>
              <a:rPr lang="en-IN" dirty="0" err="1"/>
              <a:t>vivado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50" t="23210" r="1286" b="33275"/>
          <a:stretch/>
        </p:blipFill>
        <p:spPr>
          <a:xfrm>
            <a:off x="304800" y="1551709"/>
            <a:ext cx="11545455" cy="51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54" y="97271"/>
            <a:ext cx="10515600" cy="1325563"/>
          </a:xfrm>
        </p:spPr>
        <p:txBody>
          <a:bodyPr/>
          <a:lstStyle/>
          <a:p>
            <a:r>
              <a:rPr lang="en-IN" dirty="0" smtClean="0"/>
              <a:t> </a:t>
            </a:r>
            <a:r>
              <a:rPr lang="en-IN" dirty="0" err="1" smtClean="0"/>
              <a:t>Upsampler</a:t>
            </a:r>
            <a:r>
              <a:rPr lang="en-IN" dirty="0" smtClean="0"/>
              <a:t> block diagram</a:t>
            </a: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798351"/>
              </p:ext>
            </p:extLst>
          </p:nvPr>
        </p:nvGraphicFramePr>
        <p:xfrm>
          <a:off x="36945" y="1504943"/>
          <a:ext cx="9421091" cy="438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RFFlow" r:id="rId3" imgW="5215158" imgH="2304437" progId="RFFlow4">
                  <p:embed/>
                </p:oleObj>
              </mc:Choice>
              <mc:Fallback>
                <p:oleObj name="RFFlow" r:id="rId3" imgW="5215158" imgH="2304437" progId="RFFlow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45" y="1504943"/>
                        <a:ext cx="9421091" cy="43872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74327" y="4137890"/>
            <a:ext cx="62253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 </a:t>
            </a:r>
            <a:r>
              <a:rPr lang="en-IN" sz="2800" dirty="0"/>
              <a:t>x </a:t>
            </a:r>
            <a:r>
              <a:rPr lang="en-IN" sz="2800" dirty="0" smtClean="0"/>
              <a:t>    = </a:t>
            </a:r>
            <a:r>
              <a:rPr lang="en-IN" sz="2800" dirty="0"/>
              <a:t>[ 1 5 4 6 7 8 9 1 11 4 6 9];</a:t>
            </a:r>
          </a:p>
          <a:p>
            <a:r>
              <a:rPr lang="en-IN" sz="2800" dirty="0" err="1" smtClean="0"/>
              <a:t>upx</a:t>
            </a:r>
            <a:r>
              <a:rPr lang="en-IN" sz="2800" dirty="0" smtClean="0"/>
              <a:t> </a:t>
            </a:r>
            <a:r>
              <a:rPr lang="en-IN" sz="2800" dirty="0"/>
              <a:t>= </a:t>
            </a:r>
            <a:r>
              <a:rPr lang="en-IN" sz="2800" dirty="0" err="1"/>
              <a:t>upsample</a:t>
            </a:r>
            <a:r>
              <a:rPr lang="en-IN" sz="2800" dirty="0"/>
              <a:t>(x,3</a:t>
            </a:r>
            <a:r>
              <a:rPr lang="en-IN" sz="2800" dirty="0" smtClean="0"/>
              <a:t>);</a:t>
            </a:r>
            <a:endParaRPr lang="en-IN" sz="2800" dirty="0"/>
          </a:p>
          <a:p>
            <a:r>
              <a:rPr lang="en-IN" sz="2800" dirty="0" smtClean="0">
                <a:solidFill>
                  <a:srgbClr val="FF0000"/>
                </a:solidFill>
              </a:rPr>
              <a:t> </a:t>
            </a:r>
            <a:r>
              <a:rPr lang="en-IN" sz="2800" dirty="0" smtClean="0"/>
              <a:t>1</a:t>
            </a:r>
            <a:r>
              <a:rPr lang="en-IN" sz="2800" dirty="0" smtClean="0">
                <a:solidFill>
                  <a:srgbClr val="FF0000"/>
                </a:solidFill>
              </a:rPr>
              <a:t> 0  0</a:t>
            </a:r>
            <a:r>
              <a:rPr lang="en-IN" sz="2800" dirty="0" smtClean="0"/>
              <a:t>  5  </a:t>
            </a:r>
            <a:r>
              <a:rPr lang="en-IN" sz="2800" dirty="0" smtClean="0">
                <a:solidFill>
                  <a:srgbClr val="FF0000"/>
                </a:solidFill>
              </a:rPr>
              <a:t>0  0</a:t>
            </a:r>
            <a:r>
              <a:rPr lang="en-IN" sz="2800" dirty="0" smtClean="0"/>
              <a:t>   4  </a:t>
            </a:r>
            <a:r>
              <a:rPr lang="en-IN" sz="2800" dirty="0" smtClean="0">
                <a:solidFill>
                  <a:srgbClr val="FF0000"/>
                </a:solidFill>
              </a:rPr>
              <a:t>0   0</a:t>
            </a:r>
            <a:r>
              <a:rPr lang="en-IN" sz="2800" dirty="0" smtClean="0"/>
              <a:t>  6  </a:t>
            </a:r>
            <a:r>
              <a:rPr lang="en-IN" sz="2800" dirty="0" smtClean="0">
                <a:solidFill>
                  <a:srgbClr val="FF0000"/>
                </a:solidFill>
              </a:rPr>
              <a:t>0  0</a:t>
            </a:r>
            <a:r>
              <a:rPr lang="en-IN" sz="2800" dirty="0" smtClean="0"/>
              <a:t>  7  </a:t>
            </a:r>
            <a:r>
              <a:rPr lang="en-IN" sz="2800" dirty="0" smtClean="0">
                <a:solidFill>
                  <a:srgbClr val="FF0000"/>
                </a:solidFill>
              </a:rPr>
              <a:t>0  0</a:t>
            </a:r>
            <a:r>
              <a:rPr lang="en-IN" sz="2800" dirty="0" smtClean="0"/>
              <a:t>  8….</a:t>
            </a:r>
          </a:p>
          <a:p>
            <a:r>
              <a:rPr lang="en-IN" sz="2800" dirty="0" smtClean="0"/>
              <a:t>A </a:t>
            </a:r>
            <a:r>
              <a:rPr lang="en-IN" sz="2800" dirty="0" smtClean="0">
                <a:solidFill>
                  <a:srgbClr val="FF0000"/>
                </a:solidFill>
              </a:rPr>
              <a:t>B  </a:t>
            </a:r>
            <a:r>
              <a:rPr lang="en-IN" sz="2800" dirty="0" err="1" smtClean="0">
                <a:solidFill>
                  <a:srgbClr val="FF0000"/>
                </a:solidFill>
              </a:rPr>
              <a:t>B</a:t>
            </a:r>
            <a:r>
              <a:rPr lang="en-IN" sz="2800" dirty="0" smtClean="0"/>
              <a:t>  A  </a:t>
            </a:r>
            <a:r>
              <a:rPr lang="en-IN" sz="2800" dirty="0" smtClean="0">
                <a:solidFill>
                  <a:srgbClr val="FF0000"/>
                </a:solidFill>
              </a:rPr>
              <a:t>B  </a:t>
            </a:r>
            <a:r>
              <a:rPr lang="en-IN" sz="2800" dirty="0" err="1" smtClean="0">
                <a:solidFill>
                  <a:srgbClr val="FF0000"/>
                </a:solidFill>
              </a:rPr>
              <a:t>B</a:t>
            </a:r>
            <a:r>
              <a:rPr lang="en-IN" sz="2800" dirty="0" smtClean="0"/>
              <a:t>  A  </a:t>
            </a:r>
            <a:r>
              <a:rPr lang="en-IN" sz="2800" dirty="0" smtClean="0">
                <a:solidFill>
                  <a:srgbClr val="FF0000"/>
                </a:solidFill>
              </a:rPr>
              <a:t>B   </a:t>
            </a:r>
            <a:r>
              <a:rPr lang="en-IN" sz="2800" dirty="0" err="1" smtClean="0">
                <a:solidFill>
                  <a:srgbClr val="FF0000"/>
                </a:solidFill>
              </a:rPr>
              <a:t>B</a:t>
            </a:r>
            <a:r>
              <a:rPr lang="en-IN" sz="2800" dirty="0" smtClean="0"/>
              <a:t>  A </a:t>
            </a:r>
            <a:r>
              <a:rPr lang="en-IN" sz="2800" dirty="0" smtClean="0">
                <a:solidFill>
                  <a:srgbClr val="FF0000"/>
                </a:solidFill>
              </a:rPr>
              <a:t>B  </a:t>
            </a:r>
            <a:r>
              <a:rPr lang="en-IN" sz="2800" dirty="0" err="1" smtClean="0">
                <a:solidFill>
                  <a:srgbClr val="FF0000"/>
                </a:solidFill>
              </a:rPr>
              <a:t>B</a:t>
            </a:r>
            <a:r>
              <a:rPr lang="en-IN" sz="2800" dirty="0" smtClean="0"/>
              <a:t>  A  </a:t>
            </a:r>
            <a:r>
              <a:rPr lang="en-IN" sz="2800" dirty="0" smtClean="0">
                <a:solidFill>
                  <a:srgbClr val="FF0000"/>
                </a:solidFill>
              </a:rPr>
              <a:t>B  </a:t>
            </a:r>
            <a:r>
              <a:rPr lang="en-IN" sz="2800" dirty="0" err="1" smtClean="0">
                <a:solidFill>
                  <a:srgbClr val="FF0000"/>
                </a:solidFill>
              </a:rPr>
              <a:t>B</a:t>
            </a:r>
            <a:r>
              <a:rPr lang="en-IN" sz="2800" dirty="0" smtClean="0"/>
              <a:t>  A….</a:t>
            </a: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289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Upsampler</a:t>
            </a:r>
            <a:r>
              <a:rPr lang="en-IN" dirty="0" smtClean="0"/>
              <a:t> circuit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13" t="21724" r="1762" b="41554"/>
          <a:stretch/>
        </p:blipFill>
        <p:spPr>
          <a:xfrm>
            <a:off x="415635" y="1681453"/>
            <a:ext cx="11600873" cy="49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6" y="90487"/>
            <a:ext cx="11677134" cy="6182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9762" y="6273225"/>
            <a:ext cx="5535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err="1" smtClean="0"/>
              <a:t>Downsample</a:t>
            </a:r>
            <a:r>
              <a:rPr lang="en-IN" sz="3200" dirty="0" smtClean="0"/>
              <a:t> effect on signal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8541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IN" dirty="0" err="1" smtClean="0"/>
              <a:t>Upsampler</a:t>
            </a:r>
            <a:r>
              <a:rPr lang="en-IN" dirty="0" smtClean="0"/>
              <a:t> </a:t>
            </a:r>
            <a:r>
              <a:rPr lang="en-IN" dirty="0"/>
              <a:t>circuit simulation result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061" t="10262" r="4389" b="26483"/>
          <a:stretch/>
        </p:blipFill>
        <p:spPr>
          <a:xfrm>
            <a:off x="193965" y="1191490"/>
            <a:ext cx="11720944" cy="5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236" y="184728"/>
            <a:ext cx="10515600" cy="674688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Matlab</a:t>
            </a:r>
            <a:r>
              <a:rPr lang="en-IN" dirty="0"/>
              <a:t> plot of same data and approach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859416"/>
            <a:ext cx="11702473" cy="58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Upsampler</a:t>
            </a:r>
            <a:r>
              <a:rPr lang="en-IN" dirty="0" smtClean="0"/>
              <a:t> </a:t>
            </a:r>
            <a:r>
              <a:rPr lang="en-IN" dirty="0"/>
              <a:t>schematic from </a:t>
            </a:r>
            <a:r>
              <a:rPr lang="en-IN" dirty="0" err="1"/>
              <a:t>vivado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12" t="31276" r="926" b="35398"/>
          <a:stretch/>
        </p:blipFill>
        <p:spPr>
          <a:xfrm>
            <a:off x="360218" y="1782618"/>
            <a:ext cx="11434618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Upsampler</a:t>
            </a:r>
            <a:r>
              <a:rPr lang="en-IN" dirty="0" smtClean="0"/>
              <a:t> simulation </a:t>
            </a:r>
            <a:r>
              <a:rPr lang="en-IN" dirty="0"/>
              <a:t>from </a:t>
            </a:r>
            <a:r>
              <a:rPr lang="en-IN" dirty="0" err="1"/>
              <a:t>vivado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25" t="22998" r="1404" b="33913"/>
          <a:stretch/>
        </p:blipFill>
        <p:spPr>
          <a:xfrm>
            <a:off x="389213" y="1690689"/>
            <a:ext cx="11413574" cy="50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1331495"/>
            <a:ext cx="8245643" cy="509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0062" y="408165"/>
            <a:ext cx="6288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/>
              <a:t>Multirate</a:t>
            </a:r>
            <a:r>
              <a:rPr lang="en-IN" sz="3600" b="1" dirty="0"/>
              <a:t> Noble Identities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68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261937"/>
            <a:ext cx="81629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5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3" y="1832480"/>
            <a:ext cx="4760914" cy="46606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7" y="1832480"/>
            <a:ext cx="4424218" cy="49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3351350"/>
            <a:ext cx="4729018" cy="2315151"/>
          </a:xfrm>
        </p:spPr>
      </p:pic>
      <p:sp>
        <p:nvSpPr>
          <p:cNvPr id="5" name="Rectangle 4"/>
          <p:cNvSpPr/>
          <p:nvPr/>
        </p:nvSpPr>
        <p:spPr>
          <a:xfrm>
            <a:off x="237835" y="79174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Anti-aliasing filter operating at the sampling rate = 6000 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Passband frequency range = 0–800 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Stopband frequency range = 1–3 kHz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Passband ripple = 0.02 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Stopband attenuation = 50 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Filter type = FIR.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00072" y="1175757"/>
            <a:ext cx="683490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Hamming window is selected, </a:t>
            </a:r>
            <a:endParaRPr lang="en-US" dirty="0" smtClean="0"/>
          </a:p>
          <a:p>
            <a:r>
              <a:rPr lang="en-US" dirty="0" smtClean="0"/>
              <a:t>since </a:t>
            </a:r>
            <a:r>
              <a:rPr lang="en-US" dirty="0"/>
              <a:t>it provides 0.019 dB ripple and 53 dB stopband attenuation. The normalized transition band is given </a:t>
            </a:r>
            <a:r>
              <a:rPr lang="en-US" dirty="0" smtClean="0"/>
              <a:t>by</a:t>
            </a:r>
          </a:p>
          <a:p>
            <a:endParaRPr lang="en-US" dirty="0"/>
          </a:p>
          <a:p>
            <a:r>
              <a:rPr lang="en-US" dirty="0" err="1"/>
              <a:t>Δ</a:t>
            </a:r>
            <a:r>
              <a:rPr lang="en-US" i="1" dirty="0" err="1"/>
              <a:t>f</a:t>
            </a:r>
            <a:r>
              <a:rPr lang="en-US" dirty="0"/>
              <a:t> </a:t>
            </a:r>
            <a:r>
              <a:rPr lang="en-US" dirty="0" smtClean="0"/>
              <a:t>   = </a:t>
            </a:r>
            <a:r>
              <a:rPr lang="en-US" dirty="0"/>
              <a:t>(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stop</a:t>
            </a:r>
            <a:r>
              <a:rPr lang="en-US" dirty="0"/>
              <a:t> –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pass</a:t>
            </a:r>
            <a:r>
              <a:rPr lang="en-US" dirty="0"/>
              <a:t> )/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= </a:t>
            </a:r>
            <a:r>
              <a:rPr lang="en-US" dirty="0"/>
              <a:t>(1000 – 800)/6000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= </a:t>
            </a:r>
            <a:r>
              <a:rPr lang="en-US" dirty="0"/>
              <a:t>0.033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length of the filter and the cutoff frequency can be determined by</a:t>
            </a:r>
          </a:p>
          <a:p>
            <a:r>
              <a:rPr lang="en-US" i="1" dirty="0"/>
              <a:t>N</a:t>
            </a:r>
            <a:r>
              <a:rPr lang="en-US" dirty="0"/>
              <a:t> = 3.3/</a:t>
            </a:r>
            <a:r>
              <a:rPr lang="en-US" dirty="0" err="1"/>
              <a:t>Δ</a:t>
            </a:r>
            <a:r>
              <a:rPr lang="en-US" i="1" dirty="0" err="1"/>
              <a:t>f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= </a:t>
            </a:r>
            <a:r>
              <a:rPr lang="en-US" dirty="0"/>
              <a:t>3.3/0.033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= 100</a:t>
            </a:r>
          </a:p>
          <a:p>
            <a:endParaRPr lang="en-US" dirty="0"/>
          </a:p>
          <a:p>
            <a:r>
              <a:rPr lang="en-US" dirty="0"/>
              <a:t>We choose the odd number, that is, </a:t>
            </a:r>
            <a:r>
              <a:rPr lang="en-US" i="1" dirty="0"/>
              <a:t>N</a:t>
            </a:r>
            <a:r>
              <a:rPr lang="en-US" dirty="0"/>
              <a:t> = 101, and</a:t>
            </a:r>
          </a:p>
          <a:p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c</a:t>
            </a:r>
            <a:r>
              <a:rPr lang="en-US" dirty="0"/>
              <a:t> = (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pass</a:t>
            </a:r>
            <a:r>
              <a:rPr lang="en-US" dirty="0"/>
              <a:t> +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stop</a:t>
            </a:r>
            <a:r>
              <a:rPr lang="en-US" dirty="0"/>
              <a:t> )/2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= </a:t>
            </a:r>
            <a:r>
              <a:rPr lang="en-US" dirty="0"/>
              <a:t>(800 + 1000)/2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= </a:t>
            </a:r>
            <a:r>
              <a:rPr lang="en-US" dirty="0"/>
              <a:t>900 Hz.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92582" y="198919"/>
            <a:ext cx="711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 </a:t>
            </a:r>
            <a:r>
              <a:rPr lang="en-IN" sz="2800" dirty="0" smtClean="0">
                <a:solidFill>
                  <a:srgbClr val="0070C0"/>
                </a:solidFill>
              </a:rPr>
              <a:t>calculation of filter length and its edge</a:t>
            </a:r>
            <a:endParaRPr lang="en-IN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8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250" t="16725" r="54250" b="10445"/>
          <a:stretch/>
        </p:blipFill>
        <p:spPr>
          <a:xfrm>
            <a:off x="190501" y="287866"/>
            <a:ext cx="4989944" cy="6322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334" t="56815" r="39084" b="9111"/>
          <a:stretch/>
        </p:blipFill>
        <p:spPr>
          <a:xfrm>
            <a:off x="5234940" y="287867"/>
            <a:ext cx="6541424" cy="2233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1250" t="13518" r="7916" b="11111"/>
          <a:stretch/>
        </p:blipFill>
        <p:spPr>
          <a:xfrm>
            <a:off x="5234940" y="2666999"/>
            <a:ext cx="6858000" cy="3943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1520" y="2788921"/>
            <a:ext cx="78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x1</a:t>
            </a:r>
            <a:endParaRPr lang="en-IN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351520" y="4191001"/>
            <a:ext cx="78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d1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8351520" y="5484615"/>
            <a:ext cx="78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y1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00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3" y="185353"/>
            <a:ext cx="9934833" cy="648729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780328" y="1235676"/>
            <a:ext cx="4944440" cy="5189838"/>
          </a:xfrm>
          <a:custGeom>
            <a:avLst/>
            <a:gdLst>
              <a:gd name="connsiteX0" fmla="*/ 619575 w 4944440"/>
              <a:gd name="connsiteY0" fmla="*/ 704335 h 5189838"/>
              <a:gd name="connsiteX1" fmla="*/ 594861 w 4944440"/>
              <a:gd name="connsiteY1" fmla="*/ 827902 h 5189838"/>
              <a:gd name="connsiteX2" fmla="*/ 582504 w 4944440"/>
              <a:gd name="connsiteY2" fmla="*/ 889686 h 5189838"/>
              <a:gd name="connsiteX3" fmla="*/ 520721 w 4944440"/>
              <a:gd name="connsiteY3" fmla="*/ 1037967 h 5189838"/>
              <a:gd name="connsiteX4" fmla="*/ 508364 w 4944440"/>
              <a:gd name="connsiteY4" fmla="*/ 1099751 h 5189838"/>
              <a:gd name="connsiteX5" fmla="*/ 458937 w 4944440"/>
              <a:gd name="connsiteY5" fmla="*/ 1235675 h 5189838"/>
              <a:gd name="connsiteX6" fmla="*/ 421867 w 4944440"/>
              <a:gd name="connsiteY6" fmla="*/ 1383956 h 5189838"/>
              <a:gd name="connsiteX7" fmla="*/ 409510 w 4944440"/>
              <a:gd name="connsiteY7" fmla="*/ 1470454 h 5189838"/>
              <a:gd name="connsiteX8" fmla="*/ 360083 w 4944440"/>
              <a:gd name="connsiteY8" fmla="*/ 1643448 h 5189838"/>
              <a:gd name="connsiteX9" fmla="*/ 323013 w 4944440"/>
              <a:gd name="connsiteY9" fmla="*/ 1816443 h 5189838"/>
              <a:gd name="connsiteX10" fmla="*/ 298299 w 4944440"/>
              <a:gd name="connsiteY10" fmla="*/ 1964724 h 5189838"/>
              <a:gd name="connsiteX11" fmla="*/ 248872 w 4944440"/>
              <a:gd name="connsiteY11" fmla="*/ 2088292 h 5189838"/>
              <a:gd name="connsiteX12" fmla="*/ 236515 w 4944440"/>
              <a:gd name="connsiteY12" fmla="*/ 2137719 h 5189838"/>
              <a:gd name="connsiteX13" fmla="*/ 224158 w 4944440"/>
              <a:gd name="connsiteY13" fmla="*/ 2199502 h 5189838"/>
              <a:gd name="connsiteX14" fmla="*/ 199445 w 4944440"/>
              <a:gd name="connsiteY14" fmla="*/ 2236573 h 5189838"/>
              <a:gd name="connsiteX15" fmla="*/ 187088 w 4944440"/>
              <a:gd name="connsiteY15" fmla="*/ 2347783 h 5189838"/>
              <a:gd name="connsiteX16" fmla="*/ 162375 w 4944440"/>
              <a:gd name="connsiteY16" fmla="*/ 2446638 h 5189838"/>
              <a:gd name="connsiteX17" fmla="*/ 150018 w 4944440"/>
              <a:gd name="connsiteY17" fmla="*/ 2520778 h 5189838"/>
              <a:gd name="connsiteX18" fmla="*/ 125304 w 4944440"/>
              <a:gd name="connsiteY18" fmla="*/ 2631989 h 5189838"/>
              <a:gd name="connsiteX19" fmla="*/ 112948 w 4944440"/>
              <a:gd name="connsiteY19" fmla="*/ 2730843 h 5189838"/>
              <a:gd name="connsiteX20" fmla="*/ 100591 w 4944440"/>
              <a:gd name="connsiteY20" fmla="*/ 2842054 h 5189838"/>
              <a:gd name="connsiteX21" fmla="*/ 75877 w 4944440"/>
              <a:gd name="connsiteY21" fmla="*/ 2928551 h 5189838"/>
              <a:gd name="connsiteX22" fmla="*/ 63521 w 4944440"/>
              <a:gd name="connsiteY22" fmla="*/ 3015048 h 5189838"/>
              <a:gd name="connsiteX23" fmla="*/ 51164 w 4944440"/>
              <a:gd name="connsiteY23" fmla="*/ 3150973 h 5189838"/>
              <a:gd name="connsiteX24" fmla="*/ 26450 w 4944440"/>
              <a:gd name="connsiteY24" fmla="*/ 3237470 h 5189838"/>
              <a:gd name="connsiteX25" fmla="*/ 26450 w 4944440"/>
              <a:gd name="connsiteY25" fmla="*/ 3855308 h 5189838"/>
              <a:gd name="connsiteX26" fmla="*/ 75877 w 4944440"/>
              <a:gd name="connsiteY26" fmla="*/ 3978875 h 5189838"/>
              <a:gd name="connsiteX27" fmla="*/ 100591 w 4944440"/>
              <a:gd name="connsiteY27" fmla="*/ 4040659 h 5189838"/>
              <a:gd name="connsiteX28" fmla="*/ 174731 w 4944440"/>
              <a:gd name="connsiteY28" fmla="*/ 4201297 h 5189838"/>
              <a:gd name="connsiteX29" fmla="*/ 236515 w 4944440"/>
              <a:gd name="connsiteY29" fmla="*/ 4300151 h 5189838"/>
              <a:gd name="connsiteX30" fmla="*/ 261229 w 4944440"/>
              <a:gd name="connsiteY30" fmla="*/ 4337221 h 5189838"/>
              <a:gd name="connsiteX31" fmla="*/ 285942 w 4944440"/>
              <a:gd name="connsiteY31" fmla="*/ 4386648 h 5189838"/>
              <a:gd name="connsiteX32" fmla="*/ 323013 w 4944440"/>
              <a:gd name="connsiteY32" fmla="*/ 4423719 h 5189838"/>
              <a:gd name="connsiteX33" fmla="*/ 335369 w 4944440"/>
              <a:gd name="connsiteY33" fmla="*/ 4460789 h 5189838"/>
              <a:gd name="connsiteX34" fmla="*/ 458937 w 4944440"/>
              <a:gd name="connsiteY34" fmla="*/ 4572000 h 5189838"/>
              <a:gd name="connsiteX35" fmla="*/ 545434 w 4944440"/>
              <a:gd name="connsiteY35" fmla="*/ 4633783 h 5189838"/>
              <a:gd name="connsiteX36" fmla="*/ 582504 w 4944440"/>
              <a:gd name="connsiteY36" fmla="*/ 4670854 h 5189838"/>
              <a:gd name="connsiteX37" fmla="*/ 681358 w 4944440"/>
              <a:gd name="connsiteY37" fmla="*/ 4732638 h 5189838"/>
              <a:gd name="connsiteX38" fmla="*/ 755499 w 4944440"/>
              <a:gd name="connsiteY38" fmla="*/ 4782065 h 5189838"/>
              <a:gd name="connsiteX39" fmla="*/ 804926 w 4944440"/>
              <a:gd name="connsiteY39" fmla="*/ 4819135 h 5189838"/>
              <a:gd name="connsiteX40" fmla="*/ 928494 w 4944440"/>
              <a:gd name="connsiteY40" fmla="*/ 4880919 h 5189838"/>
              <a:gd name="connsiteX41" fmla="*/ 977921 w 4944440"/>
              <a:gd name="connsiteY41" fmla="*/ 4917989 h 5189838"/>
              <a:gd name="connsiteX42" fmla="*/ 1039704 w 4944440"/>
              <a:gd name="connsiteY42" fmla="*/ 4942702 h 5189838"/>
              <a:gd name="connsiteX43" fmla="*/ 1076775 w 4944440"/>
              <a:gd name="connsiteY43" fmla="*/ 4967416 h 5189838"/>
              <a:gd name="connsiteX44" fmla="*/ 1126202 w 4944440"/>
              <a:gd name="connsiteY44" fmla="*/ 4992129 h 5189838"/>
              <a:gd name="connsiteX45" fmla="*/ 1175629 w 4944440"/>
              <a:gd name="connsiteY45" fmla="*/ 5029200 h 5189838"/>
              <a:gd name="connsiteX46" fmla="*/ 1237413 w 4944440"/>
              <a:gd name="connsiteY46" fmla="*/ 5053913 h 5189838"/>
              <a:gd name="connsiteX47" fmla="*/ 1274483 w 4944440"/>
              <a:gd name="connsiteY47" fmla="*/ 5078627 h 5189838"/>
              <a:gd name="connsiteX48" fmla="*/ 1348623 w 4944440"/>
              <a:gd name="connsiteY48" fmla="*/ 5103340 h 5189838"/>
              <a:gd name="connsiteX49" fmla="*/ 1472191 w 4944440"/>
              <a:gd name="connsiteY49" fmla="*/ 5140410 h 5189838"/>
              <a:gd name="connsiteX50" fmla="*/ 1509261 w 4944440"/>
              <a:gd name="connsiteY50" fmla="*/ 5165124 h 5189838"/>
              <a:gd name="connsiteX51" fmla="*/ 1620472 w 4944440"/>
              <a:gd name="connsiteY51" fmla="*/ 5189838 h 5189838"/>
              <a:gd name="connsiteX52" fmla="*/ 3634623 w 4944440"/>
              <a:gd name="connsiteY52" fmla="*/ 5165124 h 5189838"/>
              <a:gd name="connsiteX53" fmla="*/ 3745834 w 4944440"/>
              <a:gd name="connsiteY53" fmla="*/ 5140410 h 5189838"/>
              <a:gd name="connsiteX54" fmla="*/ 3857045 w 4944440"/>
              <a:gd name="connsiteY54" fmla="*/ 5128054 h 5189838"/>
              <a:gd name="connsiteX55" fmla="*/ 3968256 w 4944440"/>
              <a:gd name="connsiteY55" fmla="*/ 5078627 h 5189838"/>
              <a:gd name="connsiteX56" fmla="*/ 4067110 w 4944440"/>
              <a:gd name="connsiteY56" fmla="*/ 5041556 h 5189838"/>
              <a:gd name="connsiteX57" fmla="*/ 4141250 w 4944440"/>
              <a:gd name="connsiteY57" fmla="*/ 4992129 h 5189838"/>
              <a:gd name="connsiteX58" fmla="*/ 4363672 w 4944440"/>
              <a:gd name="connsiteY58" fmla="*/ 4856205 h 5189838"/>
              <a:gd name="connsiteX59" fmla="*/ 4672591 w 4944440"/>
              <a:gd name="connsiteY59" fmla="*/ 4460789 h 5189838"/>
              <a:gd name="connsiteX60" fmla="*/ 4746731 w 4944440"/>
              <a:gd name="connsiteY60" fmla="*/ 4324865 h 5189838"/>
              <a:gd name="connsiteX61" fmla="*/ 4907369 w 4944440"/>
              <a:gd name="connsiteY61" fmla="*/ 3768810 h 5189838"/>
              <a:gd name="connsiteX62" fmla="*/ 4944440 w 4944440"/>
              <a:gd name="connsiteY62" fmla="*/ 3558746 h 5189838"/>
              <a:gd name="connsiteX63" fmla="*/ 4932083 w 4944440"/>
              <a:gd name="connsiteY63" fmla="*/ 2347783 h 5189838"/>
              <a:gd name="connsiteX64" fmla="*/ 4882656 w 4944440"/>
              <a:gd name="connsiteY64" fmla="*/ 2001794 h 5189838"/>
              <a:gd name="connsiteX65" fmla="*/ 4845586 w 4944440"/>
              <a:gd name="connsiteY65" fmla="*/ 1841156 h 5189838"/>
              <a:gd name="connsiteX66" fmla="*/ 4820872 w 4944440"/>
              <a:gd name="connsiteY66" fmla="*/ 1717589 h 5189838"/>
              <a:gd name="connsiteX67" fmla="*/ 4796158 w 4944440"/>
              <a:gd name="connsiteY67" fmla="*/ 1581665 h 5189838"/>
              <a:gd name="connsiteX68" fmla="*/ 4783802 w 4944440"/>
              <a:gd name="connsiteY68" fmla="*/ 1470454 h 5189838"/>
              <a:gd name="connsiteX69" fmla="*/ 4684948 w 4944440"/>
              <a:gd name="connsiteY69" fmla="*/ 1198605 h 5189838"/>
              <a:gd name="connsiteX70" fmla="*/ 4660234 w 4944440"/>
              <a:gd name="connsiteY70" fmla="*/ 1099751 h 5189838"/>
              <a:gd name="connsiteX71" fmla="*/ 4586094 w 4944440"/>
              <a:gd name="connsiteY71" fmla="*/ 877329 h 5189838"/>
              <a:gd name="connsiteX72" fmla="*/ 4549023 w 4944440"/>
              <a:gd name="connsiteY72" fmla="*/ 803189 h 5189838"/>
              <a:gd name="connsiteX73" fmla="*/ 4524310 w 4944440"/>
              <a:gd name="connsiteY73" fmla="*/ 716692 h 5189838"/>
              <a:gd name="connsiteX74" fmla="*/ 4413099 w 4944440"/>
              <a:gd name="connsiteY74" fmla="*/ 531340 h 5189838"/>
              <a:gd name="connsiteX75" fmla="*/ 4376029 w 4944440"/>
              <a:gd name="connsiteY75" fmla="*/ 469556 h 5189838"/>
              <a:gd name="connsiteX76" fmla="*/ 4338958 w 4944440"/>
              <a:gd name="connsiteY76" fmla="*/ 395416 h 5189838"/>
              <a:gd name="connsiteX77" fmla="*/ 4301888 w 4944440"/>
              <a:gd name="connsiteY77" fmla="*/ 358346 h 5189838"/>
              <a:gd name="connsiteX78" fmla="*/ 4178321 w 4944440"/>
              <a:gd name="connsiteY78" fmla="*/ 222421 h 5189838"/>
              <a:gd name="connsiteX79" fmla="*/ 4091823 w 4944440"/>
              <a:gd name="connsiteY79" fmla="*/ 148281 h 5189838"/>
              <a:gd name="connsiteX80" fmla="*/ 4042396 w 4944440"/>
              <a:gd name="connsiteY80" fmla="*/ 111210 h 5189838"/>
              <a:gd name="connsiteX81" fmla="*/ 3918829 w 4944440"/>
              <a:gd name="connsiteY81" fmla="*/ 74140 h 5189838"/>
              <a:gd name="connsiteX82" fmla="*/ 3684050 w 4944440"/>
              <a:gd name="connsiteY82" fmla="*/ 0 h 5189838"/>
              <a:gd name="connsiteX83" fmla="*/ 2695510 w 4944440"/>
              <a:gd name="connsiteY83" fmla="*/ 24713 h 5189838"/>
              <a:gd name="connsiteX84" fmla="*/ 2361877 w 4944440"/>
              <a:gd name="connsiteY84" fmla="*/ 98854 h 5189838"/>
              <a:gd name="connsiteX85" fmla="*/ 2127099 w 4944440"/>
              <a:gd name="connsiteY85" fmla="*/ 135924 h 5189838"/>
              <a:gd name="connsiteX86" fmla="*/ 1954104 w 4944440"/>
              <a:gd name="connsiteY86" fmla="*/ 172994 h 5189838"/>
              <a:gd name="connsiteX87" fmla="*/ 1879964 w 4944440"/>
              <a:gd name="connsiteY87" fmla="*/ 197708 h 5189838"/>
              <a:gd name="connsiteX88" fmla="*/ 1719326 w 4944440"/>
              <a:gd name="connsiteY88" fmla="*/ 222421 h 5189838"/>
              <a:gd name="connsiteX89" fmla="*/ 1669899 w 4944440"/>
              <a:gd name="connsiteY89" fmla="*/ 234778 h 5189838"/>
              <a:gd name="connsiteX90" fmla="*/ 1608115 w 4944440"/>
              <a:gd name="connsiteY90" fmla="*/ 247135 h 5189838"/>
              <a:gd name="connsiteX91" fmla="*/ 1533975 w 4944440"/>
              <a:gd name="connsiteY91" fmla="*/ 271848 h 5189838"/>
              <a:gd name="connsiteX92" fmla="*/ 1472191 w 4944440"/>
              <a:gd name="connsiteY92" fmla="*/ 284205 h 5189838"/>
              <a:gd name="connsiteX93" fmla="*/ 1435121 w 4944440"/>
              <a:gd name="connsiteY93" fmla="*/ 296562 h 5189838"/>
              <a:gd name="connsiteX94" fmla="*/ 1385694 w 4944440"/>
              <a:gd name="connsiteY94" fmla="*/ 308919 h 5189838"/>
              <a:gd name="connsiteX95" fmla="*/ 1286840 w 4944440"/>
              <a:gd name="connsiteY95" fmla="*/ 358346 h 5189838"/>
              <a:gd name="connsiteX96" fmla="*/ 1237413 w 4944440"/>
              <a:gd name="connsiteY96" fmla="*/ 370702 h 5189838"/>
              <a:gd name="connsiteX97" fmla="*/ 1126202 w 4944440"/>
              <a:gd name="connsiteY97" fmla="*/ 395416 h 5189838"/>
              <a:gd name="connsiteX98" fmla="*/ 1064418 w 4944440"/>
              <a:gd name="connsiteY98" fmla="*/ 420129 h 5189838"/>
              <a:gd name="connsiteX99" fmla="*/ 990277 w 4944440"/>
              <a:gd name="connsiteY99" fmla="*/ 444843 h 5189838"/>
              <a:gd name="connsiteX100" fmla="*/ 953207 w 4944440"/>
              <a:gd name="connsiteY100" fmla="*/ 469556 h 5189838"/>
              <a:gd name="connsiteX101" fmla="*/ 854353 w 4944440"/>
              <a:gd name="connsiteY101" fmla="*/ 506627 h 5189838"/>
              <a:gd name="connsiteX102" fmla="*/ 804926 w 4944440"/>
              <a:gd name="connsiteY102" fmla="*/ 531340 h 5189838"/>
              <a:gd name="connsiteX103" fmla="*/ 767856 w 4944440"/>
              <a:gd name="connsiteY103" fmla="*/ 568410 h 5189838"/>
              <a:gd name="connsiteX104" fmla="*/ 693715 w 4944440"/>
              <a:gd name="connsiteY104" fmla="*/ 617838 h 5189838"/>
              <a:gd name="connsiteX105" fmla="*/ 656645 w 4944440"/>
              <a:gd name="connsiteY105" fmla="*/ 654908 h 5189838"/>
              <a:gd name="connsiteX106" fmla="*/ 607218 w 4944440"/>
              <a:gd name="connsiteY106" fmla="*/ 691978 h 5189838"/>
              <a:gd name="connsiteX107" fmla="*/ 570148 w 4944440"/>
              <a:gd name="connsiteY107" fmla="*/ 716692 h 5189838"/>
              <a:gd name="connsiteX108" fmla="*/ 508364 w 4944440"/>
              <a:gd name="connsiteY108" fmla="*/ 778475 h 518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4944440" h="5189838">
                <a:moveTo>
                  <a:pt x="619575" y="704335"/>
                </a:moveTo>
                <a:lnTo>
                  <a:pt x="594861" y="827902"/>
                </a:lnTo>
                <a:cubicBezTo>
                  <a:pt x="590742" y="848497"/>
                  <a:pt x="591897" y="870901"/>
                  <a:pt x="582504" y="889686"/>
                </a:cubicBezTo>
                <a:cubicBezTo>
                  <a:pt x="547976" y="958743"/>
                  <a:pt x="540792" y="964374"/>
                  <a:pt x="520721" y="1037967"/>
                </a:cubicBezTo>
                <a:cubicBezTo>
                  <a:pt x="515195" y="1058229"/>
                  <a:pt x="513890" y="1079489"/>
                  <a:pt x="508364" y="1099751"/>
                </a:cubicBezTo>
                <a:cubicBezTo>
                  <a:pt x="478074" y="1210812"/>
                  <a:pt x="492100" y="1136186"/>
                  <a:pt x="458937" y="1235675"/>
                </a:cubicBezTo>
                <a:cubicBezTo>
                  <a:pt x="442211" y="1285853"/>
                  <a:pt x="430468" y="1332351"/>
                  <a:pt x="421867" y="1383956"/>
                </a:cubicBezTo>
                <a:cubicBezTo>
                  <a:pt x="417079" y="1412685"/>
                  <a:pt x="416256" y="1442121"/>
                  <a:pt x="409510" y="1470454"/>
                </a:cubicBezTo>
                <a:cubicBezTo>
                  <a:pt x="395619" y="1528795"/>
                  <a:pt x="368564" y="1584079"/>
                  <a:pt x="360083" y="1643448"/>
                </a:cubicBezTo>
                <a:cubicBezTo>
                  <a:pt x="325833" y="1883197"/>
                  <a:pt x="373901" y="1574723"/>
                  <a:pt x="323013" y="1816443"/>
                </a:cubicBezTo>
                <a:cubicBezTo>
                  <a:pt x="312690" y="1865477"/>
                  <a:pt x="316909" y="1918199"/>
                  <a:pt x="298299" y="1964724"/>
                </a:cubicBezTo>
                <a:cubicBezTo>
                  <a:pt x="281823" y="2005913"/>
                  <a:pt x="259632" y="2045254"/>
                  <a:pt x="248872" y="2088292"/>
                </a:cubicBezTo>
                <a:cubicBezTo>
                  <a:pt x="244753" y="2104768"/>
                  <a:pt x="240199" y="2121141"/>
                  <a:pt x="236515" y="2137719"/>
                </a:cubicBezTo>
                <a:cubicBezTo>
                  <a:pt x="231959" y="2158221"/>
                  <a:pt x="231532" y="2179837"/>
                  <a:pt x="224158" y="2199502"/>
                </a:cubicBezTo>
                <a:cubicBezTo>
                  <a:pt x="218943" y="2213408"/>
                  <a:pt x="207683" y="2224216"/>
                  <a:pt x="199445" y="2236573"/>
                </a:cubicBezTo>
                <a:cubicBezTo>
                  <a:pt x="195326" y="2273643"/>
                  <a:pt x="193570" y="2311052"/>
                  <a:pt x="187088" y="2347783"/>
                </a:cubicBezTo>
                <a:cubicBezTo>
                  <a:pt x="181185" y="2381232"/>
                  <a:pt x="167959" y="2413134"/>
                  <a:pt x="162375" y="2446638"/>
                </a:cubicBezTo>
                <a:cubicBezTo>
                  <a:pt x="158256" y="2471351"/>
                  <a:pt x="154932" y="2496210"/>
                  <a:pt x="150018" y="2520778"/>
                </a:cubicBezTo>
                <a:cubicBezTo>
                  <a:pt x="133620" y="2602764"/>
                  <a:pt x="139689" y="2538484"/>
                  <a:pt x="125304" y="2631989"/>
                </a:cubicBezTo>
                <a:cubicBezTo>
                  <a:pt x="120255" y="2664811"/>
                  <a:pt x="116828" y="2697863"/>
                  <a:pt x="112948" y="2730843"/>
                </a:cubicBezTo>
                <a:cubicBezTo>
                  <a:pt x="108590" y="2767886"/>
                  <a:pt x="106263" y="2805189"/>
                  <a:pt x="100591" y="2842054"/>
                </a:cubicBezTo>
                <a:cubicBezTo>
                  <a:pt x="96158" y="2870869"/>
                  <a:pt x="85104" y="2900870"/>
                  <a:pt x="75877" y="2928551"/>
                </a:cubicBezTo>
                <a:cubicBezTo>
                  <a:pt x="71758" y="2957383"/>
                  <a:pt x="66737" y="2986101"/>
                  <a:pt x="63521" y="3015048"/>
                </a:cubicBezTo>
                <a:cubicBezTo>
                  <a:pt x="58497" y="3060265"/>
                  <a:pt x="57177" y="3105877"/>
                  <a:pt x="51164" y="3150973"/>
                </a:cubicBezTo>
                <a:cubicBezTo>
                  <a:pt x="47716" y="3176833"/>
                  <a:pt x="34922" y="3212055"/>
                  <a:pt x="26450" y="3237470"/>
                </a:cubicBezTo>
                <a:cubicBezTo>
                  <a:pt x="-7014" y="3471735"/>
                  <a:pt x="-10577" y="3462817"/>
                  <a:pt x="26450" y="3855308"/>
                </a:cubicBezTo>
                <a:cubicBezTo>
                  <a:pt x="30617" y="3899474"/>
                  <a:pt x="59401" y="3937686"/>
                  <a:pt x="75877" y="3978875"/>
                </a:cubicBezTo>
                <a:lnTo>
                  <a:pt x="100591" y="4040659"/>
                </a:lnTo>
                <a:cubicBezTo>
                  <a:pt x="123108" y="4096951"/>
                  <a:pt x="141757" y="4148539"/>
                  <a:pt x="174731" y="4201297"/>
                </a:cubicBezTo>
                <a:cubicBezTo>
                  <a:pt x="195326" y="4234248"/>
                  <a:pt x="215653" y="4267368"/>
                  <a:pt x="236515" y="4300151"/>
                </a:cubicBezTo>
                <a:cubicBezTo>
                  <a:pt x="244488" y="4312680"/>
                  <a:pt x="254588" y="4323938"/>
                  <a:pt x="261229" y="4337221"/>
                </a:cubicBezTo>
                <a:cubicBezTo>
                  <a:pt x="269467" y="4353697"/>
                  <a:pt x="275235" y="4371659"/>
                  <a:pt x="285942" y="4386648"/>
                </a:cubicBezTo>
                <a:cubicBezTo>
                  <a:pt x="296099" y="4400868"/>
                  <a:pt x="310656" y="4411362"/>
                  <a:pt x="323013" y="4423719"/>
                </a:cubicBezTo>
                <a:cubicBezTo>
                  <a:pt x="327132" y="4436076"/>
                  <a:pt x="327232" y="4450618"/>
                  <a:pt x="335369" y="4460789"/>
                </a:cubicBezTo>
                <a:cubicBezTo>
                  <a:pt x="465148" y="4623012"/>
                  <a:pt x="376001" y="4500912"/>
                  <a:pt x="458937" y="4572000"/>
                </a:cubicBezTo>
                <a:cubicBezTo>
                  <a:pt x="533564" y="4635967"/>
                  <a:pt x="477321" y="4611080"/>
                  <a:pt x="545434" y="4633783"/>
                </a:cubicBezTo>
                <a:cubicBezTo>
                  <a:pt x="557791" y="4646140"/>
                  <a:pt x="568371" y="4660576"/>
                  <a:pt x="582504" y="4670854"/>
                </a:cubicBezTo>
                <a:cubicBezTo>
                  <a:pt x="613930" y="4693709"/>
                  <a:pt x="653881" y="4705162"/>
                  <a:pt x="681358" y="4732638"/>
                </a:cubicBezTo>
                <a:cubicBezTo>
                  <a:pt x="727639" y="4778918"/>
                  <a:pt x="701851" y="4764182"/>
                  <a:pt x="755499" y="4782065"/>
                </a:cubicBezTo>
                <a:cubicBezTo>
                  <a:pt x="771975" y="4794422"/>
                  <a:pt x="787045" y="4808917"/>
                  <a:pt x="804926" y="4819135"/>
                </a:cubicBezTo>
                <a:cubicBezTo>
                  <a:pt x="844910" y="4841983"/>
                  <a:pt x="891653" y="4853288"/>
                  <a:pt x="928494" y="4880919"/>
                </a:cubicBezTo>
                <a:cubicBezTo>
                  <a:pt x="944970" y="4893276"/>
                  <a:pt x="959918" y="4907987"/>
                  <a:pt x="977921" y="4917989"/>
                </a:cubicBezTo>
                <a:cubicBezTo>
                  <a:pt x="997310" y="4928761"/>
                  <a:pt x="1019865" y="4932782"/>
                  <a:pt x="1039704" y="4942702"/>
                </a:cubicBezTo>
                <a:cubicBezTo>
                  <a:pt x="1052987" y="4949344"/>
                  <a:pt x="1063880" y="4960048"/>
                  <a:pt x="1076775" y="4967416"/>
                </a:cubicBezTo>
                <a:cubicBezTo>
                  <a:pt x="1092768" y="4976555"/>
                  <a:pt x="1110582" y="4982366"/>
                  <a:pt x="1126202" y="4992129"/>
                </a:cubicBezTo>
                <a:cubicBezTo>
                  <a:pt x="1143666" y="5003044"/>
                  <a:pt x="1157626" y="5019198"/>
                  <a:pt x="1175629" y="5029200"/>
                </a:cubicBezTo>
                <a:cubicBezTo>
                  <a:pt x="1195019" y="5039972"/>
                  <a:pt x="1217574" y="5043993"/>
                  <a:pt x="1237413" y="5053913"/>
                </a:cubicBezTo>
                <a:cubicBezTo>
                  <a:pt x="1250696" y="5060555"/>
                  <a:pt x="1260912" y="5072595"/>
                  <a:pt x="1274483" y="5078627"/>
                </a:cubicBezTo>
                <a:cubicBezTo>
                  <a:pt x="1298288" y="5089207"/>
                  <a:pt x="1324436" y="5093665"/>
                  <a:pt x="1348623" y="5103340"/>
                </a:cubicBezTo>
                <a:cubicBezTo>
                  <a:pt x="1451247" y="5144390"/>
                  <a:pt x="1338004" y="5118047"/>
                  <a:pt x="1472191" y="5140410"/>
                </a:cubicBezTo>
                <a:cubicBezTo>
                  <a:pt x="1484548" y="5148648"/>
                  <a:pt x="1495611" y="5159274"/>
                  <a:pt x="1509261" y="5165124"/>
                </a:cubicBezTo>
                <a:cubicBezTo>
                  <a:pt x="1524530" y="5171668"/>
                  <a:pt x="1609476" y="5187639"/>
                  <a:pt x="1620472" y="5189838"/>
                </a:cubicBezTo>
                <a:lnTo>
                  <a:pt x="3634623" y="5165124"/>
                </a:lnTo>
                <a:cubicBezTo>
                  <a:pt x="3672587" y="5164241"/>
                  <a:pt x="3708376" y="5146653"/>
                  <a:pt x="3745834" y="5140410"/>
                </a:cubicBezTo>
                <a:cubicBezTo>
                  <a:pt x="3782625" y="5134278"/>
                  <a:pt x="3819975" y="5132173"/>
                  <a:pt x="3857045" y="5128054"/>
                </a:cubicBezTo>
                <a:cubicBezTo>
                  <a:pt x="3894115" y="5111578"/>
                  <a:pt x="3930745" y="5094073"/>
                  <a:pt x="3968256" y="5078627"/>
                </a:cubicBezTo>
                <a:cubicBezTo>
                  <a:pt x="4000797" y="5065228"/>
                  <a:pt x="4035633" y="5057295"/>
                  <a:pt x="4067110" y="5041556"/>
                </a:cubicBezTo>
                <a:cubicBezTo>
                  <a:pt x="4093676" y="5028273"/>
                  <a:pt x="4115098" y="5006211"/>
                  <a:pt x="4141250" y="4992129"/>
                </a:cubicBezTo>
                <a:cubicBezTo>
                  <a:pt x="4264587" y="4925717"/>
                  <a:pt x="4228552" y="4986499"/>
                  <a:pt x="4363672" y="4856205"/>
                </a:cubicBezTo>
                <a:cubicBezTo>
                  <a:pt x="4533534" y="4692409"/>
                  <a:pt x="4567871" y="4640310"/>
                  <a:pt x="4672591" y="4460789"/>
                </a:cubicBezTo>
                <a:cubicBezTo>
                  <a:pt x="4698596" y="4416210"/>
                  <a:pt x="4728999" y="4373333"/>
                  <a:pt x="4746731" y="4324865"/>
                </a:cubicBezTo>
                <a:cubicBezTo>
                  <a:pt x="4759484" y="4290008"/>
                  <a:pt x="4882609" y="3881996"/>
                  <a:pt x="4907369" y="3768810"/>
                </a:cubicBezTo>
                <a:cubicBezTo>
                  <a:pt x="4922564" y="3699349"/>
                  <a:pt x="4932083" y="3628767"/>
                  <a:pt x="4944440" y="3558746"/>
                </a:cubicBezTo>
                <a:cubicBezTo>
                  <a:pt x="4940321" y="3155092"/>
                  <a:pt x="4939421" y="2751392"/>
                  <a:pt x="4932083" y="2347783"/>
                </a:cubicBezTo>
                <a:cubicBezTo>
                  <a:pt x="4929863" y="2225683"/>
                  <a:pt x="4907635" y="2122525"/>
                  <a:pt x="4882656" y="2001794"/>
                </a:cubicBezTo>
                <a:cubicBezTo>
                  <a:pt x="4871522" y="1947980"/>
                  <a:pt x="4857260" y="1894855"/>
                  <a:pt x="4845586" y="1841156"/>
                </a:cubicBezTo>
                <a:cubicBezTo>
                  <a:pt x="4836663" y="1800110"/>
                  <a:pt x="4828732" y="1758852"/>
                  <a:pt x="4820872" y="1717589"/>
                </a:cubicBezTo>
                <a:cubicBezTo>
                  <a:pt x="4812255" y="1672352"/>
                  <a:pt x="4802989" y="1627206"/>
                  <a:pt x="4796158" y="1581665"/>
                </a:cubicBezTo>
                <a:cubicBezTo>
                  <a:pt x="4790625" y="1544779"/>
                  <a:pt x="4791117" y="1507028"/>
                  <a:pt x="4783802" y="1470454"/>
                </a:cubicBezTo>
                <a:cubicBezTo>
                  <a:pt x="4745658" y="1279733"/>
                  <a:pt x="4753424" y="1384468"/>
                  <a:pt x="4684948" y="1198605"/>
                </a:cubicBezTo>
                <a:cubicBezTo>
                  <a:pt x="4673206" y="1166734"/>
                  <a:pt x="4670223" y="1132215"/>
                  <a:pt x="4660234" y="1099751"/>
                </a:cubicBezTo>
                <a:cubicBezTo>
                  <a:pt x="4637251" y="1025056"/>
                  <a:pt x="4621045" y="947229"/>
                  <a:pt x="4586094" y="877329"/>
                </a:cubicBezTo>
                <a:cubicBezTo>
                  <a:pt x="4573737" y="852616"/>
                  <a:pt x="4558942" y="828978"/>
                  <a:pt x="4549023" y="803189"/>
                </a:cubicBezTo>
                <a:cubicBezTo>
                  <a:pt x="4538259" y="775202"/>
                  <a:pt x="4537720" y="743512"/>
                  <a:pt x="4524310" y="716692"/>
                </a:cubicBezTo>
                <a:cubicBezTo>
                  <a:pt x="4492088" y="652247"/>
                  <a:pt x="4450169" y="593124"/>
                  <a:pt x="4413099" y="531340"/>
                </a:cubicBezTo>
                <a:cubicBezTo>
                  <a:pt x="4400742" y="510745"/>
                  <a:pt x="4386770" y="491038"/>
                  <a:pt x="4376029" y="469556"/>
                </a:cubicBezTo>
                <a:cubicBezTo>
                  <a:pt x="4363672" y="444843"/>
                  <a:pt x="4354285" y="418406"/>
                  <a:pt x="4338958" y="395416"/>
                </a:cubicBezTo>
                <a:cubicBezTo>
                  <a:pt x="4329265" y="380876"/>
                  <a:pt x="4313261" y="371614"/>
                  <a:pt x="4301888" y="358346"/>
                </a:cubicBezTo>
                <a:cubicBezTo>
                  <a:pt x="4230780" y="275387"/>
                  <a:pt x="4298333" y="325287"/>
                  <a:pt x="4178321" y="222421"/>
                </a:cubicBezTo>
                <a:cubicBezTo>
                  <a:pt x="4149488" y="197708"/>
                  <a:pt x="4121214" y="172328"/>
                  <a:pt x="4091823" y="148281"/>
                </a:cubicBezTo>
                <a:cubicBezTo>
                  <a:pt x="4075884" y="135240"/>
                  <a:pt x="4060816" y="120420"/>
                  <a:pt x="4042396" y="111210"/>
                </a:cubicBezTo>
                <a:cubicBezTo>
                  <a:pt x="3971510" y="75767"/>
                  <a:pt x="3980904" y="96310"/>
                  <a:pt x="3918829" y="74140"/>
                </a:cubicBezTo>
                <a:cubicBezTo>
                  <a:pt x="3709556" y="-600"/>
                  <a:pt x="3881750" y="43932"/>
                  <a:pt x="3684050" y="0"/>
                </a:cubicBezTo>
                <a:cubicBezTo>
                  <a:pt x="3354537" y="8238"/>
                  <a:pt x="3024209" y="137"/>
                  <a:pt x="2695510" y="24713"/>
                </a:cubicBezTo>
                <a:cubicBezTo>
                  <a:pt x="2581903" y="33207"/>
                  <a:pt x="2475104" y="86274"/>
                  <a:pt x="2361877" y="98854"/>
                </a:cubicBezTo>
                <a:cubicBezTo>
                  <a:pt x="2249331" y="111358"/>
                  <a:pt x="2241729" y="108952"/>
                  <a:pt x="2127099" y="135924"/>
                </a:cubicBezTo>
                <a:cubicBezTo>
                  <a:pt x="1950149" y="177560"/>
                  <a:pt x="2130943" y="147733"/>
                  <a:pt x="1954104" y="172994"/>
                </a:cubicBezTo>
                <a:cubicBezTo>
                  <a:pt x="1929391" y="181232"/>
                  <a:pt x="1905455" y="192341"/>
                  <a:pt x="1879964" y="197708"/>
                </a:cubicBezTo>
                <a:cubicBezTo>
                  <a:pt x="1826950" y="208869"/>
                  <a:pt x="1772678" y="213006"/>
                  <a:pt x="1719326" y="222421"/>
                </a:cubicBezTo>
                <a:cubicBezTo>
                  <a:pt x="1702602" y="225372"/>
                  <a:pt x="1686477" y="231094"/>
                  <a:pt x="1669899" y="234778"/>
                </a:cubicBezTo>
                <a:cubicBezTo>
                  <a:pt x="1649397" y="239334"/>
                  <a:pt x="1628377" y="241609"/>
                  <a:pt x="1608115" y="247135"/>
                </a:cubicBezTo>
                <a:cubicBezTo>
                  <a:pt x="1582983" y="253989"/>
                  <a:pt x="1559107" y="264994"/>
                  <a:pt x="1533975" y="271848"/>
                </a:cubicBezTo>
                <a:cubicBezTo>
                  <a:pt x="1513713" y="277374"/>
                  <a:pt x="1492566" y="279111"/>
                  <a:pt x="1472191" y="284205"/>
                </a:cubicBezTo>
                <a:cubicBezTo>
                  <a:pt x="1459555" y="287364"/>
                  <a:pt x="1447645" y="292984"/>
                  <a:pt x="1435121" y="296562"/>
                </a:cubicBezTo>
                <a:cubicBezTo>
                  <a:pt x="1418792" y="301228"/>
                  <a:pt x="1401370" y="302387"/>
                  <a:pt x="1385694" y="308919"/>
                </a:cubicBezTo>
                <a:cubicBezTo>
                  <a:pt x="1351687" y="323089"/>
                  <a:pt x="1322581" y="349411"/>
                  <a:pt x="1286840" y="358346"/>
                </a:cubicBezTo>
                <a:lnTo>
                  <a:pt x="1237413" y="370702"/>
                </a:lnTo>
                <a:cubicBezTo>
                  <a:pt x="1200411" y="379241"/>
                  <a:pt x="1162716" y="384984"/>
                  <a:pt x="1126202" y="395416"/>
                </a:cubicBezTo>
                <a:cubicBezTo>
                  <a:pt x="1104874" y="401510"/>
                  <a:pt x="1085264" y="412549"/>
                  <a:pt x="1064418" y="420129"/>
                </a:cubicBezTo>
                <a:cubicBezTo>
                  <a:pt x="1039936" y="429032"/>
                  <a:pt x="1011952" y="430393"/>
                  <a:pt x="990277" y="444843"/>
                </a:cubicBezTo>
                <a:cubicBezTo>
                  <a:pt x="977920" y="453081"/>
                  <a:pt x="966490" y="462915"/>
                  <a:pt x="953207" y="469556"/>
                </a:cubicBezTo>
                <a:cubicBezTo>
                  <a:pt x="850815" y="520752"/>
                  <a:pt x="929210" y="474546"/>
                  <a:pt x="854353" y="506627"/>
                </a:cubicBezTo>
                <a:cubicBezTo>
                  <a:pt x="837422" y="513883"/>
                  <a:pt x="821402" y="523102"/>
                  <a:pt x="804926" y="531340"/>
                </a:cubicBezTo>
                <a:cubicBezTo>
                  <a:pt x="792569" y="543697"/>
                  <a:pt x="781650" y="557681"/>
                  <a:pt x="767856" y="568410"/>
                </a:cubicBezTo>
                <a:cubicBezTo>
                  <a:pt x="744411" y="586645"/>
                  <a:pt x="714718" y="596835"/>
                  <a:pt x="693715" y="617838"/>
                </a:cubicBezTo>
                <a:cubicBezTo>
                  <a:pt x="681358" y="630195"/>
                  <a:pt x="669913" y="643535"/>
                  <a:pt x="656645" y="654908"/>
                </a:cubicBezTo>
                <a:cubicBezTo>
                  <a:pt x="641008" y="668311"/>
                  <a:pt x="623976" y="680008"/>
                  <a:pt x="607218" y="691978"/>
                </a:cubicBezTo>
                <a:cubicBezTo>
                  <a:pt x="595133" y="700610"/>
                  <a:pt x="581557" y="707185"/>
                  <a:pt x="570148" y="716692"/>
                </a:cubicBezTo>
                <a:cubicBezTo>
                  <a:pt x="570141" y="716698"/>
                  <a:pt x="515234" y="771605"/>
                  <a:pt x="508364" y="778475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94324" y="3645243"/>
            <a:ext cx="82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filter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69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71" y="176213"/>
            <a:ext cx="11355860" cy="58538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4287" y="6178379"/>
            <a:ext cx="5535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err="1" smtClean="0"/>
              <a:t>upsample</a:t>
            </a:r>
            <a:r>
              <a:rPr lang="en-IN" sz="3200" dirty="0" smtClean="0"/>
              <a:t> effect on signal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034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77" t="13821" r="6895" b="26637"/>
          <a:stretch/>
        </p:blipFill>
        <p:spPr>
          <a:xfrm>
            <a:off x="382137" y="914399"/>
            <a:ext cx="11409528" cy="525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97708"/>
            <a:ext cx="10467975" cy="66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0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123"/>
            <a:ext cx="12060195" cy="563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6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Interpolation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004"/>
            <a:ext cx="4557495" cy="45932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3004"/>
            <a:ext cx="443345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4" y="3473521"/>
            <a:ext cx="4144385" cy="2271497"/>
          </a:xfrm>
        </p:spPr>
      </p:pic>
      <p:sp>
        <p:nvSpPr>
          <p:cNvPr id="5" name="Rectangle 4"/>
          <p:cNvSpPr/>
          <p:nvPr/>
        </p:nvSpPr>
        <p:spPr>
          <a:xfrm>
            <a:off x="397164" y="99089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Interpolation filter operating at the sampling rate = 18,000 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Passband frequency range = 0–800 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Stopband frequency range = 3–9 kHz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Passband ripple = 0.02 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Stopband attenuation = 50 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Filter type = FIR.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9477" y="1683666"/>
            <a:ext cx="67360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normalized transition band </a:t>
            </a:r>
            <a:r>
              <a:rPr lang="en-US" dirty="0" smtClean="0"/>
              <a:t>is</a:t>
            </a:r>
          </a:p>
          <a:p>
            <a:endParaRPr lang="en-US" dirty="0"/>
          </a:p>
          <a:p>
            <a:r>
              <a:rPr lang="en-US" dirty="0" err="1"/>
              <a:t>Δ</a:t>
            </a:r>
            <a:r>
              <a:rPr lang="en-US" i="1" dirty="0" err="1"/>
              <a:t>f</a:t>
            </a:r>
            <a:r>
              <a:rPr lang="en-US" dirty="0"/>
              <a:t> = (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stop</a:t>
            </a:r>
            <a:r>
              <a:rPr lang="en-US" dirty="0"/>
              <a:t> –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pass</a:t>
            </a:r>
            <a:r>
              <a:rPr lang="en-US" dirty="0"/>
              <a:t> )/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 err="1" smtClean="0"/>
              <a:t>sL</a:t>
            </a:r>
            <a:endParaRPr lang="en-US" baseline="-25000" dirty="0" smtClean="0"/>
          </a:p>
          <a:p>
            <a:r>
              <a:rPr lang="en-US" baseline="-25000" dirty="0" smtClean="0"/>
              <a:t> </a:t>
            </a:r>
            <a:r>
              <a:rPr lang="en-US" dirty="0" smtClean="0"/>
              <a:t>    </a:t>
            </a:r>
            <a:r>
              <a:rPr lang="en-US" dirty="0"/>
              <a:t>= (3000 – 800)/18000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= </a:t>
            </a:r>
            <a:r>
              <a:rPr lang="en-US" dirty="0"/>
              <a:t>0.1222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length of the filter and the cutoff frequency can be determined </a:t>
            </a:r>
            <a:r>
              <a:rPr lang="en-US" dirty="0" smtClean="0"/>
              <a:t>by</a:t>
            </a:r>
          </a:p>
          <a:p>
            <a:endParaRPr lang="en-US" dirty="0"/>
          </a:p>
          <a:p>
            <a:r>
              <a:rPr lang="en-US" i="1" dirty="0"/>
              <a:t>N</a:t>
            </a:r>
            <a:r>
              <a:rPr lang="en-US" dirty="0"/>
              <a:t> = </a:t>
            </a:r>
            <a:r>
              <a:rPr lang="en-US" dirty="0" smtClean="0"/>
              <a:t>3.3/</a:t>
            </a:r>
            <a:r>
              <a:rPr lang="en-US" dirty="0" err="1" smtClean="0"/>
              <a:t>Δ</a:t>
            </a:r>
            <a:r>
              <a:rPr lang="en-US" i="1" dirty="0" err="1" smtClean="0"/>
              <a:t>f</a:t>
            </a:r>
            <a:endParaRPr lang="en-US" i="1" dirty="0" smtClean="0"/>
          </a:p>
          <a:p>
            <a:r>
              <a:rPr lang="en-US" i="1" dirty="0"/>
              <a:t> </a:t>
            </a:r>
            <a:r>
              <a:rPr lang="en-US" i="1" dirty="0" smtClean="0"/>
              <a:t>  </a:t>
            </a:r>
            <a:r>
              <a:rPr lang="en-US" dirty="0" smtClean="0"/>
              <a:t> </a:t>
            </a:r>
            <a:r>
              <a:rPr lang="en-US" dirty="0"/>
              <a:t>= 3.3/0.1222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= </a:t>
            </a:r>
            <a:r>
              <a:rPr lang="en-US" dirty="0"/>
              <a:t>27</a:t>
            </a:r>
            <a:r>
              <a:rPr lang="en-US" dirty="0" smtClean="0"/>
              <a:t>,</a:t>
            </a:r>
          </a:p>
          <a:p>
            <a:endParaRPr lang="en-US" dirty="0"/>
          </a:p>
          <a:p>
            <a:r>
              <a:rPr lang="en-US" dirty="0"/>
              <a:t>and the cutoff frequency is given </a:t>
            </a:r>
            <a:r>
              <a:rPr lang="en-US" dirty="0" smtClean="0"/>
              <a:t>by</a:t>
            </a:r>
          </a:p>
          <a:p>
            <a:endParaRPr lang="en-US" dirty="0"/>
          </a:p>
          <a:p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c</a:t>
            </a:r>
            <a:r>
              <a:rPr lang="en-US" dirty="0"/>
              <a:t> </a:t>
            </a:r>
            <a:r>
              <a:rPr lang="en-US" dirty="0" smtClean="0"/>
              <a:t> = </a:t>
            </a:r>
            <a:r>
              <a:rPr lang="en-US" dirty="0"/>
              <a:t>(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pass</a:t>
            </a:r>
            <a:r>
              <a:rPr lang="en-US" dirty="0"/>
              <a:t> +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aseline="-25000" dirty="0"/>
              <a:t>stop</a:t>
            </a:r>
            <a:r>
              <a:rPr lang="en-US" dirty="0"/>
              <a:t> )/2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= </a:t>
            </a:r>
            <a:r>
              <a:rPr lang="en-US" dirty="0"/>
              <a:t>(3000 + 800)/2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= </a:t>
            </a:r>
            <a:r>
              <a:rPr lang="en-US" dirty="0"/>
              <a:t>1900 Hz.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69356" y="365129"/>
            <a:ext cx="711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 </a:t>
            </a:r>
            <a:r>
              <a:rPr lang="en-IN" sz="2800" dirty="0" smtClean="0">
                <a:solidFill>
                  <a:srgbClr val="0070C0"/>
                </a:solidFill>
              </a:rPr>
              <a:t>calculation of filter length and its edge</a:t>
            </a:r>
            <a:endParaRPr lang="en-IN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5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83" t="16518" r="50000" b="7926"/>
          <a:stretch/>
        </p:blipFill>
        <p:spPr>
          <a:xfrm>
            <a:off x="167640" y="121920"/>
            <a:ext cx="4389120" cy="6583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16" t="55630" r="39167" b="9111"/>
          <a:stretch/>
        </p:blipFill>
        <p:spPr>
          <a:xfrm>
            <a:off x="4709160" y="121920"/>
            <a:ext cx="725424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000" t="13557" r="8417" b="10296"/>
          <a:stretch/>
        </p:blipFill>
        <p:spPr>
          <a:xfrm>
            <a:off x="4709160" y="3093720"/>
            <a:ext cx="7254240" cy="3611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1900" y="3182927"/>
            <a:ext cx="67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x1</a:t>
            </a:r>
            <a:endParaRPr lang="en-IN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66660" y="4341167"/>
            <a:ext cx="67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u1</a:t>
            </a:r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680960" y="5588614"/>
            <a:ext cx="67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y1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9840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2" r="5163"/>
          <a:stretch/>
        </p:blipFill>
        <p:spPr>
          <a:xfrm>
            <a:off x="1774210" y="399125"/>
            <a:ext cx="8338782" cy="5895975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940490" y="1351128"/>
            <a:ext cx="5541580" cy="4681182"/>
          </a:xfrm>
          <a:custGeom>
            <a:avLst/>
            <a:gdLst>
              <a:gd name="connsiteX0" fmla="*/ 2279176 w 5541580"/>
              <a:gd name="connsiteY0" fmla="*/ 0 h 4681182"/>
              <a:gd name="connsiteX1" fmla="*/ 2115403 w 5541580"/>
              <a:gd name="connsiteY1" fmla="*/ 40944 h 4681182"/>
              <a:gd name="connsiteX2" fmla="*/ 1883391 w 5541580"/>
              <a:gd name="connsiteY2" fmla="*/ 136478 h 4681182"/>
              <a:gd name="connsiteX3" fmla="*/ 1746913 w 5541580"/>
              <a:gd name="connsiteY3" fmla="*/ 177421 h 4681182"/>
              <a:gd name="connsiteX4" fmla="*/ 1637731 w 5541580"/>
              <a:gd name="connsiteY4" fmla="*/ 218365 h 4681182"/>
              <a:gd name="connsiteX5" fmla="*/ 1296537 w 5541580"/>
              <a:gd name="connsiteY5" fmla="*/ 341194 h 4681182"/>
              <a:gd name="connsiteX6" fmla="*/ 996286 w 5541580"/>
              <a:gd name="connsiteY6" fmla="*/ 532263 h 4681182"/>
              <a:gd name="connsiteX7" fmla="*/ 887104 w 5541580"/>
              <a:gd name="connsiteY7" fmla="*/ 600502 h 4681182"/>
              <a:gd name="connsiteX8" fmla="*/ 709683 w 5541580"/>
              <a:gd name="connsiteY8" fmla="*/ 750627 h 4681182"/>
              <a:gd name="connsiteX9" fmla="*/ 464023 w 5541580"/>
              <a:gd name="connsiteY9" fmla="*/ 982639 h 4681182"/>
              <a:gd name="connsiteX10" fmla="*/ 272955 w 5541580"/>
              <a:gd name="connsiteY10" fmla="*/ 1255594 h 4681182"/>
              <a:gd name="connsiteX11" fmla="*/ 218364 w 5541580"/>
              <a:gd name="connsiteY11" fmla="*/ 1337481 h 4681182"/>
              <a:gd name="connsiteX12" fmla="*/ 81886 w 5541580"/>
              <a:gd name="connsiteY12" fmla="*/ 1596788 h 4681182"/>
              <a:gd name="connsiteX13" fmla="*/ 54591 w 5541580"/>
              <a:gd name="connsiteY13" fmla="*/ 1651379 h 4681182"/>
              <a:gd name="connsiteX14" fmla="*/ 27295 w 5541580"/>
              <a:gd name="connsiteY14" fmla="*/ 1719618 h 4681182"/>
              <a:gd name="connsiteX15" fmla="*/ 13647 w 5541580"/>
              <a:gd name="connsiteY15" fmla="*/ 1883391 h 4681182"/>
              <a:gd name="connsiteX16" fmla="*/ 0 w 5541580"/>
              <a:gd name="connsiteY16" fmla="*/ 1951630 h 4681182"/>
              <a:gd name="connsiteX17" fmla="*/ 13647 w 5541580"/>
              <a:gd name="connsiteY17" fmla="*/ 2702257 h 4681182"/>
              <a:gd name="connsiteX18" fmla="*/ 54591 w 5541580"/>
              <a:gd name="connsiteY18" fmla="*/ 2852382 h 4681182"/>
              <a:gd name="connsiteX19" fmla="*/ 95534 w 5541580"/>
              <a:gd name="connsiteY19" fmla="*/ 3057099 h 4681182"/>
              <a:gd name="connsiteX20" fmla="*/ 191068 w 5541580"/>
              <a:gd name="connsiteY20" fmla="*/ 3234520 h 4681182"/>
              <a:gd name="connsiteX21" fmla="*/ 245659 w 5541580"/>
              <a:gd name="connsiteY21" fmla="*/ 3370997 h 4681182"/>
              <a:gd name="connsiteX22" fmla="*/ 286603 w 5541580"/>
              <a:gd name="connsiteY22" fmla="*/ 3439236 h 4681182"/>
              <a:gd name="connsiteX23" fmla="*/ 382137 w 5541580"/>
              <a:gd name="connsiteY23" fmla="*/ 3562066 h 4681182"/>
              <a:gd name="connsiteX24" fmla="*/ 395785 w 5541580"/>
              <a:gd name="connsiteY24" fmla="*/ 3616657 h 4681182"/>
              <a:gd name="connsiteX25" fmla="*/ 436728 w 5541580"/>
              <a:gd name="connsiteY25" fmla="*/ 3671248 h 4681182"/>
              <a:gd name="connsiteX26" fmla="*/ 464023 w 5541580"/>
              <a:gd name="connsiteY26" fmla="*/ 3712191 h 4681182"/>
              <a:gd name="connsiteX27" fmla="*/ 518614 w 5541580"/>
              <a:gd name="connsiteY27" fmla="*/ 3780430 h 4681182"/>
              <a:gd name="connsiteX28" fmla="*/ 682388 w 5541580"/>
              <a:gd name="connsiteY28" fmla="*/ 3930556 h 4681182"/>
              <a:gd name="connsiteX29" fmla="*/ 723331 w 5541580"/>
              <a:gd name="connsiteY29" fmla="*/ 3957851 h 4681182"/>
              <a:gd name="connsiteX30" fmla="*/ 777922 w 5541580"/>
              <a:gd name="connsiteY30" fmla="*/ 3998794 h 4681182"/>
              <a:gd name="connsiteX31" fmla="*/ 832513 w 5541580"/>
              <a:gd name="connsiteY31" fmla="*/ 4026090 h 4681182"/>
              <a:gd name="connsiteX32" fmla="*/ 900752 w 5541580"/>
              <a:gd name="connsiteY32" fmla="*/ 4067033 h 4681182"/>
              <a:gd name="connsiteX33" fmla="*/ 996286 w 5541580"/>
              <a:gd name="connsiteY33" fmla="*/ 4148920 h 4681182"/>
              <a:gd name="connsiteX34" fmla="*/ 1078173 w 5541580"/>
              <a:gd name="connsiteY34" fmla="*/ 4176215 h 4681182"/>
              <a:gd name="connsiteX35" fmla="*/ 1160059 w 5541580"/>
              <a:gd name="connsiteY35" fmla="*/ 4285397 h 4681182"/>
              <a:gd name="connsiteX36" fmla="*/ 1241946 w 5541580"/>
              <a:gd name="connsiteY36" fmla="*/ 4312693 h 4681182"/>
              <a:gd name="connsiteX37" fmla="*/ 1282889 w 5541580"/>
              <a:gd name="connsiteY37" fmla="*/ 4339988 h 4681182"/>
              <a:gd name="connsiteX38" fmla="*/ 1364776 w 5541580"/>
              <a:gd name="connsiteY38" fmla="*/ 4353636 h 4681182"/>
              <a:gd name="connsiteX39" fmla="*/ 1460310 w 5541580"/>
              <a:gd name="connsiteY39" fmla="*/ 4408227 h 4681182"/>
              <a:gd name="connsiteX40" fmla="*/ 1501253 w 5541580"/>
              <a:gd name="connsiteY40" fmla="*/ 4435523 h 4681182"/>
              <a:gd name="connsiteX41" fmla="*/ 1596788 w 5541580"/>
              <a:gd name="connsiteY41" fmla="*/ 4449171 h 4681182"/>
              <a:gd name="connsiteX42" fmla="*/ 1637731 w 5541580"/>
              <a:gd name="connsiteY42" fmla="*/ 4462818 h 4681182"/>
              <a:gd name="connsiteX43" fmla="*/ 1746913 w 5541580"/>
              <a:gd name="connsiteY43" fmla="*/ 4517409 h 4681182"/>
              <a:gd name="connsiteX44" fmla="*/ 1842447 w 5541580"/>
              <a:gd name="connsiteY44" fmla="*/ 4531057 h 4681182"/>
              <a:gd name="connsiteX45" fmla="*/ 1910686 w 5541580"/>
              <a:gd name="connsiteY45" fmla="*/ 4544705 h 4681182"/>
              <a:gd name="connsiteX46" fmla="*/ 2060811 w 5541580"/>
              <a:gd name="connsiteY46" fmla="*/ 4572000 h 4681182"/>
              <a:gd name="connsiteX47" fmla="*/ 2142698 w 5541580"/>
              <a:gd name="connsiteY47" fmla="*/ 4599296 h 4681182"/>
              <a:gd name="connsiteX48" fmla="*/ 2224585 w 5541580"/>
              <a:gd name="connsiteY48" fmla="*/ 4612944 h 4681182"/>
              <a:gd name="connsiteX49" fmla="*/ 2361062 w 5541580"/>
              <a:gd name="connsiteY49" fmla="*/ 4640239 h 4681182"/>
              <a:gd name="connsiteX50" fmla="*/ 2415653 w 5541580"/>
              <a:gd name="connsiteY50" fmla="*/ 4653887 h 4681182"/>
              <a:gd name="connsiteX51" fmla="*/ 2456597 w 5541580"/>
              <a:gd name="connsiteY51" fmla="*/ 4667535 h 4681182"/>
              <a:gd name="connsiteX52" fmla="*/ 2565779 w 5541580"/>
              <a:gd name="connsiteY52" fmla="*/ 4681182 h 4681182"/>
              <a:gd name="connsiteX53" fmla="*/ 3807725 w 5541580"/>
              <a:gd name="connsiteY53" fmla="*/ 4653887 h 4681182"/>
              <a:gd name="connsiteX54" fmla="*/ 4067032 w 5541580"/>
              <a:gd name="connsiteY54" fmla="*/ 4599296 h 4681182"/>
              <a:gd name="connsiteX55" fmla="*/ 4189862 w 5541580"/>
              <a:gd name="connsiteY55" fmla="*/ 4544705 h 4681182"/>
              <a:gd name="connsiteX56" fmla="*/ 4490113 w 5541580"/>
              <a:gd name="connsiteY56" fmla="*/ 4449171 h 4681182"/>
              <a:gd name="connsiteX57" fmla="*/ 4804011 w 5541580"/>
              <a:gd name="connsiteY57" fmla="*/ 4271750 h 4681182"/>
              <a:gd name="connsiteX58" fmla="*/ 5063319 w 5541580"/>
              <a:gd name="connsiteY58" fmla="*/ 4067033 h 4681182"/>
              <a:gd name="connsiteX59" fmla="*/ 5186149 w 5541580"/>
              <a:gd name="connsiteY59" fmla="*/ 3889612 h 4681182"/>
              <a:gd name="connsiteX60" fmla="*/ 5349922 w 5541580"/>
              <a:gd name="connsiteY60" fmla="*/ 3575714 h 4681182"/>
              <a:gd name="connsiteX61" fmla="*/ 5472752 w 5541580"/>
              <a:gd name="connsiteY61" fmla="*/ 3234520 h 4681182"/>
              <a:gd name="connsiteX62" fmla="*/ 5527343 w 5541580"/>
              <a:gd name="connsiteY62" fmla="*/ 2852382 h 4681182"/>
              <a:gd name="connsiteX63" fmla="*/ 5540991 w 5541580"/>
              <a:gd name="connsiteY63" fmla="*/ 2702257 h 4681182"/>
              <a:gd name="connsiteX64" fmla="*/ 5472752 w 5541580"/>
              <a:gd name="connsiteY64" fmla="*/ 1992573 h 4681182"/>
              <a:gd name="connsiteX65" fmla="*/ 5418161 w 5541580"/>
              <a:gd name="connsiteY65" fmla="*/ 1869744 h 4681182"/>
              <a:gd name="connsiteX66" fmla="*/ 5390865 w 5541580"/>
              <a:gd name="connsiteY66" fmla="*/ 1746914 h 4681182"/>
              <a:gd name="connsiteX67" fmla="*/ 5295331 w 5541580"/>
              <a:gd name="connsiteY67" fmla="*/ 1501254 h 4681182"/>
              <a:gd name="connsiteX68" fmla="*/ 5240740 w 5541580"/>
              <a:gd name="connsiteY68" fmla="*/ 1392072 h 4681182"/>
              <a:gd name="connsiteX69" fmla="*/ 5213444 w 5541580"/>
              <a:gd name="connsiteY69" fmla="*/ 1282890 h 4681182"/>
              <a:gd name="connsiteX70" fmla="*/ 5158853 w 5541580"/>
              <a:gd name="connsiteY70" fmla="*/ 1214651 h 4681182"/>
              <a:gd name="connsiteX71" fmla="*/ 5117910 w 5541580"/>
              <a:gd name="connsiteY71" fmla="*/ 1146412 h 4681182"/>
              <a:gd name="connsiteX72" fmla="*/ 5063319 w 5541580"/>
              <a:gd name="connsiteY72" fmla="*/ 1091821 h 4681182"/>
              <a:gd name="connsiteX73" fmla="*/ 4913194 w 5541580"/>
              <a:gd name="connsiteY73" fmla="*/ 928048 h 4681182"/>
              <a:gd name="connsiteX74" fmla="*/ 4817659 w 5541580"/>
              <a:gd name="connsiteY74" fmla="*/ 859809 h 4681182"/>
              <a:gd name="connsiteX75" fmla="*/ 4585647 w 5541580"/>
              <a:gd name="connsiteY75" fmla="*/ 668741 h 4681182"/>
              <a:gd name="connsiteX76" fmla="*/ 4380931 w 5541580"/>
              <a:gd name="connsiteY76" fmla="*/ 559559 h 4681182"/>
              <a:gd name="connsiteX77" fmla="*/ 4285397 w 5541580"/>
              <a:gd name="connsiteY77" fmla="*/ 532263 h 4681182"/>
              <a:gd name="connsiteX78" fmla="*/ 4135271 w 5541580"/>
              <a:gd name="connsiteY78" fmla="*/ 464024 h 4681182"/>
              <a:gd name="connsiteX79" fmla="*/ 3821373 w 5541580"/>
              <a:gd name="connsiteY79" fmla="*/ 341194 h 4681182"/>
              <a:gd name="connsiteX80" fmla="*/ 3616656 w 5541580"/>
              <a:gd name="connsiteY80" fmla="*/ 259308 h 4681182"/>
              <a:gd name="connsiteX81" fmla="*/ 3534770 w 5541580"/>
              <a:gd name="connsiteY81" fmla="*/ 245660 h 4681182"/>
              <a:gd name="connsiteX82" fmla="*/ 3411940 w 5541580"/>
              <a:gd name="connsiteY82" fmla="*/ 245660 h 4681182"/>
              <a:gd name="connsiteX83" fmla="*/ 3302758 w 5541580"/>
              <a:gd name="connsiteY83" fmla="*/ 232012 h 4681182"/>
              <a:gd name="connsiteX84" fmla="*/ 3111689 w 5541580"/>
              <a:gd name="connsiteY84" fmla="*/ 191069 h 4681182"/>
              <a:gd name="connsiteX85" fmla="*/ 2811438 w 5541580"/>
              <a:gd name="connsiteY85" fmla="*/ 177421 h 4681182"/>
              <a:gd name="connsiteX86" fmla="*/ 2674961 w 5541580"/>
              <a:gd name="connsiteY86" fmla="*/ 150126 h 4681182"/>
              <a:gd name="connsiteX87" fmla="*/ 2606722 w 5541580"/>
              <a:gd name="connsiteY87" fmla="*/ 136478 h 4681182"/>
              <a:gd name="connsiteX88" fmla="*/ 2497540 w 5541580"/>
              <a:gd name="connsiteY88" fmla="*/ 122830 h 4681182"/>
              <a:gd name="connsiteX89" fmla="*/ 2361062 w 5541580"/>
              <a:gd name="connsiteY89" fmla="*/ 81887 h 4681182"/>
              <a:gd name="connsiteX90" fmla="*/ 2320119 w 5541580"/>
              <a:gd name="connsiteY90" fmla="*/ 81887 h 468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41580" h="4681182">
                <a:moveTo>
                  <a:pt x="2279176" y="0"/>
                </a:moveTo>
                <a:cubicBezTo>
                  <a:pt x="2224585" y="13648"/>
                  <a:pt x="2166824" y="18090"/>
                  <a:pt x="2115403" y="40944"/>
                </a:cubicBezTo>
                <a:cubicBezTo>
                  <a:pt x="2022385" y="82285"/>
                  <a:pt x="1977850" y="104992"/>
                  <a:pt x="1883391" y="136478"/>
                </a:cubicBezTo>
                <a:cubicBezTo>
                  <a:pt x="1838333" y="151497"/>
                  <a:pt x="1791971" y="162401"/>
                  <a:pt x="1746913" y="177421"/>
                </a:cubicBezTo>
                <a:cubicBezTo>
                  <a:pt x="1710039" y="189712"/>
                  <a:pt x="1674384" y="205429"/>
                  <a:pt x="1637731" y="218365"/>
                </a:cubicBezTo>
                <a:cubicBezTo>
                  <a:pt x="1556388" y="247075"/>
                  <a:pt x="1347746" y="310468"/>
                  <a:pt x="1296537" y="341194"/>
                </a:cubicBezTo>
                <a:cubicBezTo>
                  <a:pt x="825448" y="623847"/>
                  <a:pt x="1271065" y="349076"/>
                  <a:pt x="996286" y="532263"/>
                </a:cubicBezTo>
                <a:cubicBezTo>
                  <a:pt x="960576" y="556069"/>
                  <a:pt x="921242" y="574492"/>
                  <a:pt x="887104" y="600502"/>
                </a:cubicBezTo>
                <a:cubicBezTo>
                  <a:pt x="825481" y="647453"/>
                  <a:pt x="768941" y="700725"/>
                  <a:pt x="709683" y="750627"/>
                </a:cubicBezTo>
                <a:cubicBezTo>
                  <a:pt x="613615" y="831526"/>
                  <a:pt x="554865" y="873627"/>
                  <a:pt x="464023" y="982639"/>
                </a:cubicBezTo>
                <a:cubicBezTo>
                  <a:pt x="343948" y="1126731"/>
                  <a:pt x="422171" y="1026031"/>
                  <a:pt x="272955" y="1255594"/>
                </a:cubicBezTo>
                <a:cubicBezTo>
                  <a:pt x="255077" y="1283099"/>
                  <a:pt x="234640" y="1308998"/>
                  <a:pt x="218364" y="1337481"/>
                </a:cubicBezTo>
                <a:cubicBezTo>
                  <a:pt x="133494" y="1486003"/>
                  <a:pt x="180171" y="1400218"/>
                  <a:pt x="81886" y="1596788"/>
                </a:cubicBezTo>
                <a:cubicBezTo>
                  <a:pt x="72788" y="1614985"/>
                  <a:pt x="62147" y="1632489"/>
                  <a:pt x="54591" y="1651379"/>
                </a:cubicBezTo>
                <a:lnTo>
                  <a:pt x="27295" y="1719618"/>
                </a:lnTo>
                <a:cubicBezTo>
                  <a:pt x="22746" y="1774209"/>
                  <a:pt x="20047" y="1828986"/>
                  <a:pt x="13647" y="1883391"/>
                </a:cubicBezTo>
                <a:cubicBezTo>
                  <a:pt x="10937" y="1906429"/>
                  <a:pt x="0" y="1928433"/>
                  <a:pt x="0" y="1951630"/>
                </a:cubicBezTo>
                <a:cubicBezTo>
                  <a:pt x="0" y="2201880"/>
                  <a:pt x="5447" y="2452141"/>
                  <a:pt x="13647" y="2702257"/>
                </a:cubicBezTo>
                <a:cubicBezTo>
                  <a:pt x="15856" y="2769645"/>
                  <a:pt x="30710" y="2792681"/>
                  <a:pt x="54591" y="2852382"/>
                </a:cubicBezTo>
                <a:cubicBezTo>
                  <a:pt x="63572" y="2906269"/>
                  <a:pt x="79758" y="3012401"/>
                  <a:pt x="95534" y="3057099"/>
                </a:cubicBezTo>
                <a:cubicBezTo>
                  <a:pt x="154475" y="3224097"/>
                  <a:pt x="134088" y="3109166"/>
                  <a:pt x="191068" y="3234520"/>
                </a:cubicBezTo>
                <a:cubicBezTo>
                  <a:pt x="263848" y="3394636"/>
                  <a:pt x="177884" y="3249002"/>
                  <a:pt x="245659" y="3370997"/>
                </a:cubicBezTo>
                <a:cubicBezTo>
                  <a:pt x="258541" y="3394185"/>
                  <a:pt x="271185" y="3417650"/>
                  <a:pt x="286603" y="3439236"/>
                </a:cubicBezTo>
                <a:cubicBezTo>
                  <a:pt x="316752" y="3481444"/>
                  <a:pt x="382137" y="3562066"/>
                  <a:pt x="382137" y="3562066"/>
                </a:cubicBezTo>
                <a:cubicBezTo>
                  <a:pt x="386686" y="3580263"/>
                  <a:pt x="387397" y="3599880"/>
                  <a:pt x="395785" y="3616657"/>
                </a:cubicBezTo>
                <a:cubicBezTo>
                  <a:pt x="405957" y="3637002"/>
                  <a:pt x="423507" y="3652739"/>
                  <a:pt x="436728" y="3671248"/>
                </a:cubicBezTo>
                <a:cubicBezTo>
                  <a:pt x="446262" y="3684595"/>
                  <a:pt x="454182" y="3699069"/>
                  <a:pt x="464023" y="3712191"/>
                </a:cubicBezTo>
                <a:cubicBezTo>
                  <a:pt x="481501" y="3735495"/>
                  <a:pt x="499261" y="3758658"/>
                  <a:pt x="518614" y="3780430"/>
                </a:cubicBezTo>
                <a:cubicBezTo>
                  <a:pt x="558555" y="3825363"/>
                  <a:pt x="645629" y="3900480"/>
                  <a:pt x="682388" y="3930556"/>
                </a:cubicBezTo>
                <a:cubicBezTo>
                  <a:pt x="695083" y="3940943"/>
                  <a:pt x="709984" y="3948317"/>
                  <a:pt x="723331" y="3957851"/>
                </a:cubicBezTo>
                <a:cubicBezTo>
                  <a:pt x="741840" y="3971072"/>
                  <a:pt x="758633" y="3986739"/>
                  <a:pt x="777922" y="3998794"/>
                </a:cubicBezTo>
                <a:cubicBezTo>
                  <a:pt x="795174" y="4009577"/>
                  <a:pt x="814728" y="4016210"/>
                  <a:pt x="832513" y="4026090"/>
                </a:cubicBezTo>
                <a:cubicBezTo>
                  <a:pt x="855701" y="4038972"/>
                  <a:pt x="879531" y="4051117"/>
                  <a:pt x="900752" y="4067033"/>
                </a:cubicBezTo>
                <a:cubicBezTo>
                  <a:pt x="955381" y="4108005"/>
                  <a:pt x="929081" y="4115317"/>
                  <a:pt x="996286" y="4148920"/>
                </a:cubicBezTo>
                <a:cubicBezTo>
                  <a:pt x="1022021" y="4161787"/>
                  <a:pt x="1078173" y="4176215"/>
                  <a:pt x="1078173" y="4176215"/>
                </a:cubicBezTo>
                <a:cubicBezTo>
                  <a:pt x="1105468" y="4212609"/>
                  <a:pt x="1116901" y="4271011"/>
                  <a:pt x="1160059" y="4285397"/>
                </a:cubicBezTo>
                <a:cubicBezTo>
                  <a:pt x="1187355" y="4294496"/>
                  <a:pt x="1215654" y="4301008"/>
                  <a:pt x="1241946" y="4312693"/>
                </a:cubicBezTo>
                <a:cubicBezTo>
                  <a:pt x="1256935" y="4319355"/>
                  <a:pt x="1267328" y="4334801"/>
                  <a:pt x="1282889" y="4339988"/>
                </a:cubicBezTo>
                <a:cubicBezTo>
                  <a:pt x="1309141" y="4348739"/>
                  <a:pt x="1337480" y="4349087"/>
                  <a:pt x="1364776" y="4353636"/>
                </a:cubicBezTo>
                <a:cubicBezTo>
                  <a:pt x="1464527" y="4420138"/>
                  <a:pt x="1339102" y="4338965"/>
                  <a:pt x="1460310" y="4408227"/>
                </a:cubicBezTo>
                <a:cubicBezTo>
                  <a:pt x="1474551" y="4416365"/>
                  <a:pt x="1485542" y="4430810"/>
                  <a:pt x="1501253" y="4435523"/>
                </a:cubicBezTo>
                <a:cubicBezTo>
                  <a:pt x="1532065" y="4444767"/>
                  <a:pt x="1564943" y="4444622"/>
                  <a:pt x="1596788" y="4449171"/>
                </a:cubicBezTo>
                <a:cubicBezTo>
                  <a:pt x="1610436" y="4453720"/>
                  <a:pt x="1624864" y="4456384"/>
                  <a:pt x="1637731" y="4462818"/>
                </a:cubicBezTo>
                <a:cubicBezTo>
                  <a:pt x="1706417" y="4497161"/>
                  <a:pt x="1652453" y="4493794"/>
                  <a:pt x="1746913" y="4517409"/>
                </a:cubicBezTo>
                <a:cubicBezTo>
                  <a:pt x="1778121" y="4525211"/>
                  <a:pt x="1810717" y="4525769"/>
                  <a:pt x="1842447" y="4531057"/>
                </a:cubicBezTo>
                <a:cubicBezTo>
                  <a:pt x="1865328" y="4534871"/>
                  <a:pt x="1887863" y="4540555"/>
                  <a:pt x="1910686" y="4544705"/>
                </a:cubicBezTo>
                <a:cubicBezTo>
                  <a:pt x="1941883" y="4550377"/>
                  <a:pt x="2027109" y="4562809"/>
                  <a:pt x="2060811" y="4572000"/>
                </a:cubicBezTo>
                <a:cubicBezTo>
                  <a:pt x="2088569" y="4579570"/>
                  <a:pt x="2114785" y="4592318"/>
                  <a:pt x="2142698" y="4599296"/>
                </a:cubicBezTo>
                <a:cubicBezTo>
                  <a:pt x="2169544" y="4606008"/>
                  <a:pt x="2197387" y="4607844"/>
                  <a:pt x="2224585" y="4612944"/>
                </a:cubicBezTo>
                <a:cubicBezTo>
                  <a:pt x="2270184" y="4621494"/>
                  <a:pt x="2316054" y="4628987"/>
                  <a:pt x="2361062" y="4640239"/>
                </a:cubicBezTo>
                <a:cubicBezTo>
                  <a:pt x="2379259" y="4644788"/>
                  <a:pt x="2397618" y="4648734"/>
                  <a:pt x="2415653" y="4653887"/>
                </a:cubicBezTo>
                <a:cubicBezTo>
                  <a:pt x="2429486" y="4657839"/>
                  <a:pt x="2442443" y="4664962"/>
                  <a:pt x="2456597" y="4667535"/>
                </a:cubicBezTo>
                <a:cubicBezTo>
                  <a:pt x="2492683" y="4674096"/>
                  <a:pt x="2529385" y="4676633"/>
                  <a:pt x="2565779" y="4681182"/>
                </a:cubicBezTo>
                <a:lnTo>
                  <a:pt x="3807725" y="4653887"/>
                </a:lnTo>
                <a:cubicBezTo>
                  <a:pt x="3906154" y="4650934"/>
                  <a:pt x="3973654" y="4633698"/>
                  <a:pt x="4067032" y="4599296"/>
                </a:cubicBezTo>
                <a:cubicBezTo>
                  <a:pt x="4109074" y="4583807"/>
                  <a:pt x="4147572" y="4559506"/>
                  <a:pt x="4189862" y="4544705"/>
                </a:cubicBezTo>
                <a:cubicBezTo>
                  <a:pt x="4319049" y="4499490"/>
                  <a:pt x="4365473" y="4511491"/>
                  <a:pt x="4490113" y="4449171"/>
                </a:cubicBezTo>
                <a:cubicBezTo>
                  <a:pt x="4597614" y="4395420"/>
                  <a:pt x="4714180" y="4351600"/>
                  <a:pt x="4804011" y="4271750"/>
                </a:cubicBezTo>
                <a:cubicBezTo>
                  <a:pt x="4968345" y="4125675"/>
                  <a:pt x="4881963" y="4193983"/>
                  <a:pt x="5063319" y="4067033"/>
                </a:cubicBezTo>
                <a:cubicBezTo>
                  <a:pt x="5104262" y="4007893"/>
                  <a:pt x="5149905" y="3951744"/>
                  <a:pt x="5186149" y="3889612"/>
                </a:cubicBezTo>
                <a:cubicBezTo>
                  <a:pt x="5245615" y="3787671"/>
                  <a:pt x="5307556" y="3685865"/>
                  <a:pt x="5349922" y="3575714"/>
                </a:cubicBezTo>
                <a:cubicBezTo>
                  <a:pt x="5438818" y="3344585"/>
                  <a:pt x="5398124" y="3458405"/>
                  <a:pt x="5472752" y="3234520"/>
                </a:cubicBezTo>
                <a:cubicBezTo>
                  <a:pt x="5490949" y="3107141"/>
                  <a:pt x="5510980" y="2980010"/>
                  <a:pt x="5527343" y="2852382"/>
                </a:cubicBezTo>
                <a:cubicBezTo>
                  <a:pt x="5533733" y="2802542"/>
                  <a:pt x="5544175" y="2752404"/>
                  <a:pt x="5540991" y="2702257"/>
                </a:cubicBezTo>
                <a:cubicBezTo>
                  <a:pt x="5525932" y="2465082"/>
                  <a:pt x="5507440" y="2227680"/>
                  <a:pt x="5472752" y="1992573"/>
                </a:cubicBezTo>
                <a:cubicBezTo>
                  <a:pt x="5466212" y="1948248"/>
                  <a:pt x="5432330" y="1912249"/>
                  <a:pt x="5418161" y="1869744"/>
                </a:cubicBezTo>
                <a:cubicBezTo>
                  <a:pt x="5404898" y="1829954"/>
                  <a:pt x="5404128" y="1786704"/>
                  <a:pt x="5390865" y="1746914"/>
                </a:cubicBezTo>
                <a:cubicBezTo>
                  <a:pt x="5363081" y="1663562"/>
                  <a:pt x="5334624" y="1579839"/>
                  <a:pt x="5295331" y="1501254"/>
                </a:cubicBezTo>
                <a:cubicBezTo>
                  <a:pt x="5277134" y="1464860"/>
                  <a:pt x="5255027" y="1430171"/>
                  <a:pt x="5240740" y="1392072"/>
                </a:cubicBezTo>
                <a:cubicBezTo>
                  <a:pt x="5227568" y="1356946"/>
                  <a:pt x="5229165" y="1316951"/>
                  <a:pt x="5213444" y="1282890"/>
                </a:cubicBezTo>
                <a:cubicBezTo>
                  <a:pt x="5201237" y="1256442"/>
                  <a:pt x="5175558" y="1238515"/>
                  <a:pt x="5158853" y="1214651"/>
                </a:cubicBezTo>
                <a:cubicBezTo>
                  <a:pt x="5143641" y="1192920"/>
                  <a:pt x="5134196" y="1167351"/>
                  <a:pt x="5117910" y="1146412"/>
                </a:cubicBezTo>
                <a:cubicBezTo>
                  <a:pt x="5102111" y="1126098"/>
                  <a:pt x="5080265" y="1111188"/>
                  <a:pt x="5063319" y="1091821"/>
                </a:cubicBezTo>
                <a:cubicBezTo>
                  <a:pt x="4996479" y="1015432"/>
                  <a:pt x="5027182" y="1009467"/>
                  <a:pt x="4913194" y="928048"/>
                </a:cubicBezTo>
                <a:cubicBezTo>
                  <a:pt x="4881349" y="905302"/>
                  <a:pt x="4848218" y="884256"/>
                  <a:pt x="4817659" y="859809"/>
                </a:cubicBezTo>
                <a:cubicBezTo>
                  <a:pt x="4803560" y="848530"/>
                  <a:pt x="4649164" y="711086"/>
                  <a:pt x="4585647" y="668741"/>
                </a:cubicBezTo>
                <a:cubicBezTo>
                  <a:pt x="4540361" y="638550"/>
                  <a:pt x="4413500" y="568865"/>
                  <a:pt x="4380931" y="559559"/>
                </a:cubicBezTo>
                <a:cubicBezTo>
                  <a:pt x="4349086" y="550460"/>
                  <a:pt x="4316264" y="544267"/>
                  <a:pt x="4285397" y="532263"/>
                </a:cubicBezTo>
                <a:cubicBezTo>
                  <a:pt x="4234166" y="512340"/>
                  <a:pt x="4186100" y="484953"/>
                  <a:pt x="4135271" y="464024"/>
                </a:cubicBezTo>
                <a:cubicBezTo>
                  <a:pt x="4031376" y="421244"/>
                  <a:pt x="3924047" y="386827"/>
                  <a:pt x="3821373" y="341194"/>
                </a:cubicBezTo>
                <a:cubicBezTo>
                  <a:pt x="3755262" y="311811"/>
                  <a:pt x="3687742" y="277079"/>
                  <a:pt x="3616656" y="259308"/>
                </a:cubicBezTo>
                <a:cubicBezTo>
                  <a:pt x="3589810" y="252597"/>
                  <a:pt x="3562065" y="250209"/>
                  <a:pt x="3534770" y="245660"/>
                </a:cubicBezTo>
                <a:cubicBezTo>
                  <a:pt x="3465077" y="268891"/>
                  <a:pt x="3512821" y="260072"/>
                  <a:pt x="3411940" y="245660"/>
                </a:cubicBezTo>
                <a:cubicBezTo>
                  <a:pt x="3375631" y="240473"/>
                  <a:pt x="3338844" y="238573"/>
                  <a:pt x="3302758" y="232012"/>
                </a:cubicBezTo>
                <a:cubicBezTo>
                  <a:pt x="3238673" y="220360"/>
                  <a:pt x="3176757" y="194027"/>
                  <a:pt x="3111689" y="191069"/>
                </a:cubicBezTo>
                <a:lnTo>
                  <a:pt x="2811438" y="177421"/>
                </a:lnTo>
                <a:cubicBezTo>
                  <a:pt x="2714876" y="153280"/>
                  <a:pt x="2797662" y="172435"/>
                  <a:pt x="2674961" y="150126"/>
                </a:cubicBezTo>
                <a:cubicBezTo>
                  <a:pt x="2652138" y="145976"/>
                  <a:pt x="2629649" y="140005"/>
                  <a:pt x="2606722" y="136478"/>
                </a:cubicBezTo>
                <a:cubicBezTo>
                  <a:pt x="2570471" y="130901"/>
                  <a:pt x="2533791" y="128407"/>
                  <a:pt x="2497540" y="122830"/>
                </a:cubicBezTo>
                <a:cubicBezTo>
                  <a:pt x="2316951" y="95047"/>
                  <a:pt x="2544123" y="127651"/>
                  <a:pt x="2361062" y="81887"/>
                </a:cubicBezTo>
                <a:cubicBezTo>
                  <a:pt x="2347822" y="78577"/>
                  <a:pt x="2333767" y="81887"/>
                  <a:pt x="2320119" y="8188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666524" y="3419475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filter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4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463241"/>
            <a:ext cx="100107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42" y="222422"/>
            <a:ext cx="8748582" cy="65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294"/>
          <a:stretch/>
        </p:blipFill>
        <p:spPr>
          <a:xfrm>
            <a:off x="0" y="790832"/>
            <a:ext cx="11965331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" y="313938"/>
            <a:ext cx="11788345" cy="579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6832" y="6104238"/>
            <a:ext cx="5535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decimate effect on signal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1903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05" t="17859" r="25895" b="25251"/>
          <a:stretch/>
        </p:blipFill>
        <p:spPr>
          <a:xfrm>
            <a:off x="1283368" y="673768"/>
            <a:ext cx="9352548" cy="57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6" y="593558"/>
            <a:ext cx="10347158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2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609601"/>
            <a:ext cx="9512967" cy="56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6" y="497305"/>
            <a:ext cx="10684042" cy="55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6696" y="2045109"/>
            <a:ext cx="429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Thank you</a:t>
            </a:r>
          </a:p>
          <a:p>
            <a:r>
              <a:rPr lang="en-IN" sz="3600" dirty="0" smtClean="0"/>
              <a:t>Any questions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6488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78691"/>
            <a:ext cx="8596668" cy="858982"/>
          </a:xfrm>
        </p:spPr>
        <p:txBody>
          <a:bodyPr/>
          <a:lstStyle/>
          <a:p>
            <a:r>
              <a:rPr lang="en-IN" dirty="0"/>
              <a:t>Content will be discussed as </a:t>
            </a:r>
            <a:r>
              <a:rPr lang="en-IN" dirty="0" smtClean="0"/>
              <a:t>below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8582"/>
            <a:ext cx="10498666" cy="4978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Natural flow of code to chip design </a:t>
            </a:r>
          </a:p>
          <a:p>
            <a:pPr marL="0" indent="0">
              <a:buNone/>
            </a:pPr>
            <a:r>
              <a:rPr lang="en-IN" dirty="0" smtClean="0"/>
              <a:t>Code &gt;&gt; RTL &gt;&gt; schematic and layout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Details of code is not important here , 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Only functionality </a:t>
            </a:r>
            <a:r>
              <a:rPr lang="en-IN" dirty="0" smtClean="0"/>
              <a:t>we will take into account 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I will try my best to make you </a:t>
            </a:r>
            <a:r>
              <a:rPr lang="en-IN" dirty="0" smtClean="0">
                <a:solidFill>
                  <a:srgbClr val="FF0000"/>
                </a:solidFill>
              </a:rPr>
              <a:t>closer to </a:t>
            </a:r>
            <a:r>
              <a:rPr lang="en-IN" dirty="0" err="1" smtClean="0">
                <a:solidFill>
                  <a:srgbClr val="FF0000"/>
                </a:solidFill>
              </a:rPr>
              <a:t>vlsi-dsp</a:t>
            </a:r>
            <a:r>
              <a:rPr lang="en-IN" dirty="0" smtClean="0">
                <a:solidFill>
                  <a:srgbClr val="FF0000"/>
                </a:solidFill>
              </a:rPr>
              <a:t> concepts and practical approach</a:t>
            </a:r>
            <a:r>
              <a:rPr lang="en-IN" dirty="0" smtClean="0"/>
              <a:t> if you are ready there.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488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51" y="830387"/>
            <a:ext cx="5257800" cy="2647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" y="902341"/>
            <a:ext cx="4702896" cy="2647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1" y="3776518"/>
            <a:ext cx="5846618" cy="24210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09" y="4372881"/>
            <a:ext cx="5457104" cy="1824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72479" y="3622244"/>
            <a:ext cx="476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Critical path [ longest path without </a:t>
            </a:r>
            <a:r>
              <a:rPr lang="en-IN" dirty="0" err="1" smtClean="0"/>
              <a:t>ff</a:t>
            </a:r>
            <a:r>
              <a:rPr lang="en-IN" dirty="0" smtClean="0"/>
              <a:t> ]</a:t>
            </a:r>
          </a:p>
          <a:p>
            <a:r>
              <a:rPr lang="en-IN" dirty="0" smtClean="0"/>
              <a:t>Or longest path of combinational circuit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7075098" y="4960011"/>
              <a:ext cx="4184280" cy="1319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4658" y="4949571"/>
                <a:ext cx="4205160" cy="13406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969818" y="224996"/>
            <a:ext cx="10289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Basic terms that I will use here  [expecting all you know these terms]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23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6" y="657080"/>
            <a:ext cx="5558724" cy="2686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5" y="480291"/>
            <a:ext cx="6174674" cy="3233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56" y="3890448"/>
            <a:ext cx="5558724" cy="2140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165" y="3999344"/>
            <a:ext cx="5709682" cy="24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From where Signals we will use  [</a:t>
            </a:r>
            <a:r>
              <a:rPr lang="en-IN" dirty="0" err="1" smtClean="0"/>
              <a:t>matlab</a:t>
            </a:r>
            <a:r>
              <a:rPr lang="en-IN" dirty="0" smtClean="0"/>
              <a:t>]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76709" cy="4233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Expecting some background of </a:t>
            </a:r>
            <a:r>
              <a:rPr lang="en-IN" dirty="0" err="1"/>
              <a:t>matlab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we are taking </a:t>
            </a:r>
            <a:r>
              <a:rPr lang="en-IN" dirty="0" err="1" smtClean="0"/>
              <a:t>matlab</a:t>
            </a:r>
            <a:r>
              <a:rPr lang="en-IN" dirty="0" smtClean="0"/>
              <a:t> help for all conversions</a:t>
            </a:r>
          </a:p>
          <a:p>
            <a:pPr marL="0" indent="0">
              <a:buNone/>
            </a:pPr>
            <a:r>
              <a:rPr lang="en-IN" dirty="0" smtClean="0"/>
              <a:t>Float &lt;&gt; fixed &lt;&gt; hex &lt;&gt; decimal </a:t>
            </a:r>
            <a:r>
              <a:rPr lang="en-IN" dirty="0" err="1" smtClean="0"/>
              <a:t>etc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Coefficient conversion </a:t>
            </a:r>
            <a:r>
              <a:rPr lang="en-IN" dirty="0" err="1" smtClean="0"/>
              <a:t>etc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and primary design </a:t>
            </a:r>
            <a:r>
              <a:rPr lang="en-IN" dirty="0" smtClean="0"/>
              <a:t>idea like filter design etc.</a:t>
            </a:r>
          </a:p>
          <a:p>
            <a:pPr marL="0" indent="0">
              <a:buNone/>
            </a:pPr>
            <a:r>
              <a:rPr lang="en-IN" dirty="0" smtClean="0"/>
              <a:t>Filter design for number of taps that we are going to see in </a:t>
            </a:r>
            <a:r>
              <a:rPr lang="en-IN" dirty="0" err="1" smtClean="0"/>
              <a:t>rtl</a:t>
            </a:r>
            <a:r>
              <a:rPr lang="en-IN" dirty="0" smtClean="0"/>
              <a:t> design </a:t>
            </a:r>
          </a:p>
          <a:p>
            <a:pPr marL="0" indent="0">
              <a:buNone/>
            </a:pPr>
            <a:r>
              <a:rPr lang="en-IN" dirty="0" smtClean="0"/>
              <a:t>Signal generations as test signal for circuit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7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936" y="661559"/>
            <a:ext cx="10515600" cy="49298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How we will go for </a:t>
            </a:r>
            <a:r>
              <a:rPr lang="en-IN" dirty="0" err="1" smtClean="0"/>
              <a:t>vlsi-dsp</a:t>
            </a:r>
            <a:r>
              <a:rPr lang="en-IN" dirty="0" smtClean="0"/>
              <a:t> design here ?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90781" y="3232730"/>
            <a:ext cx="14986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Will create a</a:t>
            </a:r>
          </a:p>
          <a:p>
            <a:pPr algn="ctr"/>
            <a:r>
              <a:rPr lang="en-IN" dirty="0" err="1" smtClean="0"/>
              <a:t>Hdl</a:t>
            </a:r>
            <a:r>
              <a:rPr lang="en-IN" dirty="0" smtClean="0"/>
              <a:t> code</a:t>
            </a:r>
          </a:p>
          <a:p>
            <a:pPr algn="ctr"/>
            <a:r>
              <a:rPr lang="en-IN" dirty="0" smtClean="0"/>
              <a:t>first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322781" y="3232730"/>
            <a:ext cx="14986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Will test the</a:t>
            </a:r>
          </a:p>
          <a:p>
            <a:pPr algn="ctr"/>
            <a:r>
              <a:rPr lang="en-IN" dirty="0" smtClean="0"/>
              <a:t>Code</a:t>
            </a:r>
          </a:p>
          <a:p>
            <a:pPr algn="ctr"/>
            <a:r>
              <a:rPr lang="en-IN" dirty="0" smtClean="0"/>
              <a:t>[simulation]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322781" y="4849093"/>
            <a:ext cx="14986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Signals gen from</a:t>
            </a:r>
          </a:p>
          <a:p>
            <a:pPr algn="ctr"/>
            <a:r>
              <a:rPr lang="en-IN" dirty="0" err="1" smtClean="0"/>
              <a:t>matlab</a:t>
            </a:r>
            <a:endParaRPr lang="en-IN" dirty="0"/>
          </a:p>
        </p:txBody>
      </p:sp>
      <p:sp>
        <p:nvSpPr>
          <p:cNvPr id="8" name="Right Arrow 7"/>
          <p:cNvSpPr/>
          <p:nvPr/>
        </p:nvSpPr>
        <p:spPr>
          <a:xfrm>
            <a:off x="2789381" y="3625275"/>
            <a:ext cx="53340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Up Arrow 9"/>
          <p:cNvSpPr/>
          <p:nvPr/>
        </p:nvSpPr>
        <p:spPr>
          <a:xfrm>
            <a:off x="3916218" y="4350330"/>
            <a:ext cx="258618" cy="4987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177972" y="2159654"/>
            <a:ext cx="14986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Xilinx</a:t>
            </a:r>
          </a:p>
          <a:p>
            <a:pPr algn="ctr"/>
            <a:r>
              <a:rPr lang="en-IN" dirty="0" smtClean="0"/>
              <a:t>For</a:t>
            </a:r>
          </a:p>
          <a:p>
            <a:pPr algn="ctr"/>
            <a:r>
              <a:rPr lang="en-IN" dirty="0" err="1" smtClean="0"/>
              <a:t>Fpga</a:t>
            </a:r>
            <a:r>
              <a:rPr lang="en-IN" dirty="0" smtClean="0"/>
              <a:t> imp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177972" y="4013202"/>
            <a:ext cx="14986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Cadence </a:t>
            </a:r>
          </a:p>
          <a:p>
            <a:pPr algn="ctr"/>
            <a:r>
              <a:rPr lang="en-IN" dirty="0" smtClean="0"/>
              <a:t>Synopsys</a:t>
            </a:r>
          </a:p>
          <a:p>
            <a:pPr algn="ctr"/>
            <a:r>
              <a:rPr lang="en-IN" dirty="0" smtClean="0"/>
              <a:t>tools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5" idx="3"/>
          </p:cNvCxnSpPr>
          <p:nvPr/>
        </p:nvCxnSpPr>
        <p:spPr>
          <a:xfrm>
            <a:off x="4821381" y="3791530"/>
            <a:ext cx="1347355" cy="78047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1"/>
          </p:cNvCxnSpPr>
          <p:nvPr/>
        </p:nvCxnSpPr>
        <p:spPr>
          <a:xfrm flipV="1">
            <a:off x="4821381" y="2718454"/>
            <a:ext cx="1356591" cy="10730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26401" y="3957784"/>
            <a:ext cx="3121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rtl</a:t>
            </a:r>
            <a:r>
              <a:rPr lang="en-IN" dirty="0"/>
              <a:t> </a:t>
            </a:r>
            <a:r>
              <a:rPr lang="en-IN" dirty="0" smtClean="0"/>
              <a:t>,</a:t>
            </a:r>
          </a:p>
          <a:p>
            <a:r>
              <a:rPr lang="en-IN" dirty="0" smtClean="0"/>
              <a:t>area </a:t>
            </a:r>
          </a:p>
          <a:p>
            <a:r>
              <a:rPr lang="en-IN" dirty="0" smtClean="0"/>
              <a:t>power</a:t>
            </a:r>
          </a:p>
          <a:p>
            <a:r>
              <a:rPr lang="en-IN" dirty="0" smtClean="0"/>
              <a:t>Chip layout</a:t>
            </a:r>
          </a:p>
          <a:p>
            <a:r>
              <a:rPr lang="en-IN" dirty="0" smtClean="0"/>
              <a:t>and </a:t>
            </a:r>
            <a:r>
              <a:rPr lang="en-IN" dirty="0"/>
              <a:t>other important info.</a:t>
            </a:r>
          </a:p>
          <a:p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8026401" y="2493819"/>
            <a:ext cx="3121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For prototype testing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5" y="119062"/>
            <a:ext cx="11652422" cy="6009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9762" y="6128951"/>
            <a:ext cx="5535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interpolation effect on signal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246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7928" y="393989"/>
            <a:ext cx="2096654" cy="4325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72509" y="1983147"/>
            <a:ext cx="1265382" cy="1173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Sys_setup</a:t>
            </a:r>
            <a:endParaRPr lang="en-IN" dirty="0" smtClean="0"/>
          </a:p>
          <a:p>
            <a:pPr algn="ctr"/>
            <a:r>
              <a:rPr lang="en-IN" dirty="0" smtClean="0"/>
              <a:t>command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78654" y="1983147"/>
            <a:ext cx="1265382" cy="1173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Folder with </a:t>
            </a:r>
          </a:p>
          <a:p>
            <a:pPr algn="ctr"/>
            <a:r>
              <a:rPr lang="en-IN" dirty="0" smtClean="0"/>
              <a:t>Code</a:t>
            </a:r>
          </a:p>
          <a:p>
            <a:pPr algn="ctr"/>
            <a:r>
              <a:rPr lang="en-IN" dirty="0" smtClean="0"/>
              <a:t>files</a:t>
            </a:r>
            <a:endParaRPr lang="en-IN" dirty="0"/>
          </a:p>
        </p:txBody>
      </p:sp>
      <p:sp>
        <p:nvSpPr>
          <p:cNvPr id="10" name="Right Arrow 9"/>
          <p:cNvSpPr/>
          <p:nvPr/>
        </p:nvSpPr>
        <p:spPr>
          <a:xfrm>
            <a:off x="2071145" y="2375694"/>
            <a:ext cx="674255" cy="387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Brace 10"/>
          <p:cNvSpPr/>
          <p:nvPr/>
        </p:nvSpPr>
        <p:spPr>
          <a:xfrm>
            <a:off x="4461163" y="628074"/>
            <a:ext cx="720000" cy="3703782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548582" y="418523"/>
            <a:ext cx="54032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&gt;&gt; codes .v / .</a:t>
            </a:r>
            <a:r>
              <a:rPr lang="en-IN" sz="2400" dirty="0" err="1" smtClean="0"/>
              <a:t>vhd</a:t>
            </a:r>
            <a:endParaRPr lang="en-IN" sz="2400" dirty="0" smtClean="0"/>
          </a:p>
          <a:p>
            <a:r>
              <a:rPr lang="en-IN" sz="2400" dirty="0" smtClean="0"/>
              <a:t>&gt;&gt; 45nm </a:t>
            </a:r>
            <a:r>
              <a:rPr lang="en-IN" sz="2400" dirty="0" err="1" smtClean="0"/>
              <a:t>synopsys</a:t>
            </a:r>
            <a:r>
              <a:rPr lang="en-IN" sz="2400" dirty="0" smtClean="0"/>
              <a:t> script file [give RTL]</a:t>
            </a:r>
          </a:p>
          <a:p>
            <a:r>
              <a:rPr lang="en-IN" sz="2400" dirty="0" smtClean="0"/>
              <a:t>&gt;&gt; 90nm </a:t>
            </a:r>
            <a:r>
              <a:rPr lang="en-IN" sz="2400" dirty="0" err="1" smtClean="0"/>
              <a:t>synopsys</a:t>
            </a:r>
            <a:r>
              <a:rPr lang="en-IN" sz="2400" dirty="0" smtClean="0"/>
              <a:t> script file </a:t>
            </a:r>
            <a:r>
              <a:rPr lang="en-IN" sz="2400" dirty="0"/>
              <a:t>[give RTL</a:t>
            </a:r>
            <a:r>
              <a:rPr lang="en-IN" sz="2400" dirty="0" smtClean="0"/>
              <a:t>]</a:t>
            </a:r>
          </a:p>
          <a:p>
            <a:r>
              <a:rPr lang="en-IN" sz="2400" dirty="0" smtClean="0"/>
              <a:t>&gt;&gt; encounter script file [chip layout]</a:t>
            </a:r>
          </a:p>
          <a:p>
            <a:r>
              <a:rPr lang="en-IN" sz="2400" dirty="0" smtClean="0"/>
              <a:t>&gt;&gt; </a:t>
            </a:r>
            <a:r>
              <a:rPr lang="en-IN" sz="2400" dirty="0" err="1" smtClean="0"/>
              <a:t>icc</a:t>
            </a:r>
            <a:r>
              <a:rPr lang="en-IN" sz="2400" dirty="0" smtClean="0"/>
              <a:t> script file [chip layout]</a:t>
            </a:r>
          </a:p>
          <a:p>
            <a:r>
              <a:rPr lang="en-IN" sz="2400" dirty="0" smtClean="0"/>
              <a:t>&gt;&gt; </a:t>
            </a:r>
            <a:r>
              <a:rPr lang="en-IN" sz="2400" dirty="0" err="1" smtClean="0"/>
              <a:t>nclaunch</a:t>
            </a:r>
            <a:r>
              <a:rPr lang="en-IN" sz="2400" dirty="0" smtClean="0"/>
              <a:t> for compile and simulation </a:t>
            </a:r>
          </a:p>
          <a:p>
            <a:r>
              <a:rPr lang="en-IN" sz="2400" dirty="0" smtClean="0"/>
              <a:t>&gt;&gt; prime time script file</a:t>
            </a:r>
          </a:p>
          <a:p>
            <a:r>
              <a:rPr lang="en-IN" sz="2400" dirty="0" smtClean="0"/>
              <a:t>&gt;&gt; output result goes into this</a:t>
            </a:r>
          </a:p>
          <a:p>
            <a:r>
              <a:rPr lang="en-IN" sz="2400" dirty="0" smtClean="0"/>
              <a:t>&gt;&gt; </a:t>
            </a:r>
            <a:r>
              <a:rPr lang="en-IN" sz="2400" dirty="0" err="1" smtClean="0"/>
              <a:t>rc</a:t>
            </a:r>
            <a:r>
              <a:rPr lang="en-IN" sz="2400" dirty="0" smtClean="0"/>
              <a:t> compiler script file </a:t>
            </a:r>
            <a:r>
              <a:rPr lang="en-IN" sz="2400" dirty="0"/>
              <a:t>[give RTL</a:t>
            </a:r>
            <a:r>
              <a:rPr lang="en-IN" sz="2400" dirty="0" smtClean="0"/>
              <a:t>]</a:t>
            </a:r>
          </a:p>
          <a:p>
            <a:r>
              <a:rPr lang="en-IN" sz="2400" dirty="0" smtClean="0"/>
              <a:t>&gt;&gt; temp [not in use]</a:t>
            </a:r>
          </a:p>
          <a:p>
            <a:r>
              <a:rPr lang="en-IN" sz="2400" dirty="0" smtClean="0"/>
              <a:t>&gt;&gt; work from this we run the tools</a:t>
            </a:r>
            <a:endParaRPr lang="en-IN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8654" y="4719782"/>
            <a:ext cx="960141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Design vision tool  gives                &gt;&gt; </a:t>
            </a:r>
            <a:r>
              <a:rPr lang="en-IN" sz="2000" dirty="0" err="1" smtClean="0"/>
              <a:t>rtl</a:t>
            </a:r>
            <a:r>
              <a:rPr lang="en-IN" sz="2000" dirty="0" smtClean="0"/>
              <a:t> , area , power and other important info.</a:t>
            </a:r>
          </a:p>
          <a:p>
            <a:r>
              <a:rPr lang="en-IN" sz="2000" dirty="0" smtClean="0"/>
              <a:t>Encounter  , ICC compiler gives   &gt;&gt; chip layout and other information. </a:t>
            </a:r>
          </a:p>
          <a:p>
            <a:r>
              <a:rPr lang="en-IN" sz="2000" dirty="0" err="1" smtClean="0"/>
              <a:t>Rtl</a:t>
            </a:r>
            <a:r>
              <a:rPr lang="en-IN" sz="2000" dirty="0" smtClean="0"/>
              <a:t> compiler gives                           &gt;&gt; </a:t>
            </a:r>
            <a:r>
              <a:rPr lang="en-IN" sz="2000" dirty="0" err="1" smtClean="0"/>
              <a:t>rtl</a:t>
            </a:r>
            <a:r>
              <a:rPr lang="en-IN" sz="2000" dirty="0" smtClean="0"/>
              <a:t> , area , power and other information.</a:t>
            </a:r>
          </a:p>
          <a:p>
            <a:r>
              <a:rPr lang="en-IN" sz="2000" dirty="0" err="1" smtClean="0"/>
              <a:t>Nclaunch</a:t>
            </a:r>
            <a:r>
              <a:rPr lang="en-IN" sz="2000" dirty="0" smtClean="0"/>
              <a:t>/</a:t>
            </a:r>
            <a:r>
              <a:rPr lang="en-IN" sz="2000" dirty="0" err="1" smtClean="0"/>
              <a:t>vcs</a:t>
            </a:r>
            <a:r>
              <a:rPr lang="en-IN" sz="2000" dirty="0" smtClean="0"/>
              <a:t>                                   &gt;&gt; simulation ,</a:t>
            </a:r>
            <a:r>
              <a:rPr lang="en-IN" sz="2000" dirty="0" err="1" smtClean="0"/>
              <a:t>hdl</a:t>
            </a:r>
            <a:r>
              <a:rPr lang="en-IN" sz="2000" dirty="0" smtClean="0"/>
              <a:t> to c model from verification</a:t>
            </a:r>
            <a:r>
              <a:rPr lang="en-IN" sz="2000" dirty="0"/>
              <a:t> [</a:t>
            </a:r>
            <a:r>
              <a:rPr lang="en-IN" sz="2000" dirty="0" err="1" smtClean="0"/>
              <a:t>vcs</a:t>
            </a:r>
            <a:r>
              <a:rPr lang="en-IN" sz="2000" dirty="0"/>
              <a:t>]</a:t>
            </a:r>
            <a:r>
              <a:rPr lang="en-IN" sz="2000" dirty="0" smtClean="0"/>
              <a:t> </a:t>
            </a:r>
          </a:p>
          <a:p>
            <a:endParaRPr lang="en-IN" sz="2000" dirty="0"/>
          </a:p>
          <a:p>
            <a:r>
              <a:rPr lang="en-IN" sz="2000" dirty="0" smtClean="0"/>
              <a:t>To run the </a:t>
            </a:r>
            <a:r>
              <a:rPr lang="en-IN" sz="2000" dirty="0" err="1" smtClean="0"/>
              <a:t>tcl</a:t>
            </a:r>
            <a:r>
              <a:rPr lang="en-IN" sz="2000" dirty="0" smtClean="0"/>
              <a:t> file command is  &gt;&gt;&gt;    Source  </a:t>
            </a:r>
            <a:r>
              <a:rPr lang="en-IN" sz="2000" dirty="0" err="1" smtClean="0"/>
              <a:t>filename.tcl</a:t>
            </a:r>
            <a:r>
              <a:rPr lang="en-IN" sz="2000" dirty="0" smtClean="0"/>
              <a:t>    &lt;&lt;&lt;</a:t>
            </a: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78654" y="628074"/>
            <a:ext cx="33853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>
                <a:solidFill>
                  <a:srgbClr val="FF0000"/>
                </a:solidFill>
              </a:rPr>
              <a:t>Code file and tool setup</a:t>
            </a:r>
            <a:endParaRPr lang="en-IN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6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1891" y="147781"/>
            <a:ext cx="1051098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Every script file has these main steps </a:t>
            </a:r>
          </a:p>
          <a:p>
            <a:endParaRPr lang="en-IN" sz="4800" dirty="0" smtClean="0"/>
          </a:p>
          <a:p>
            <a:r>
              <a:rPr lang="en-IN" sz="4800" dirty="0" smtClean="0"/>
              <a:t>Read </a:t>
            </a:r>
            <a:r>
              <a:rPr lang="en-IN" sz="4800" dirty="0"/>
              <a:t>.v </a:t>
            </a:r>
            <a:r>
              <a:rPr lang="en-IN" sz="4800" dirty="0" smtClean="0"/>
              <a:t>/ .</a:t>
            </a:r>
            <a:r>
              <a:rPr lang="en-IN" sz="4800" dirty="0" err="1"/>
              <a:t>vhd</a:t>
            </a:r>
            <a:r>
              <a:rPr lang="en-IN" sz="4800" dirty="0"/>
              <a:t> </a:t>
            </a:r>
            <a:r>
              <a:rPr lang="en-IN" sz="4800" dirty="0" smtClean="0"/>
              <a:t>codes</a:t>
            </a:r>
          </a:p>
          <a:p>
            <a:r>
              <a:rPr lang="en-IN" sz="4800" dirty="0" err="1" smtClean="0"/>
              <a:t>Analyze</a:t>
            </a:r>
            <a:r>
              <a:rPr lang="en-IN" sz="4800" dirty="0" smtClean="0"/>
              <a:t> the codes</a:t>
            </a:r>
          </a:p>
          <a:p>
            <a:r>
              <a:rPr lang="en-IN" sz="4800" dirty="0" smtClean="0"/>
              <a:t>Elaborate the main top module </a:t>
            </a:r>
          </a:p>
          <a:p>
            <a:endParaRPr lang="en-IN" sz="4800" dirty="0" smtClean="0"/>
          </a:p>
          <a:p>
            <a:r>
              <a:rPr lang="en-IN" sz="4800" dirty="0" smtClean="0"/>
              <a:t>And rest of the things are </a:t>
            </a:r>
          </a:p>
          <a:p>
            <a:r>
              <a:rPr lang="en-IN" sz="4800" smtClean="0"/>
              <a:t>lib </a:t>
            </a:r>
            <a:r>
              <a:rPr lang="en-IN" sz="4800" dirty="0" smtClean="0"/>
              <a:t>path </a:t>
            </a:r>
            <a:r>
              <a:rPr lang="en-IN" sz="4800" smtClean="0"/>
              <a:t>, </a:t>
            </a:r>
          </a:p>
          <a:p>
            <a:r>
              <a:rPr lang="en-IN" sz="4800" smtClean="0"/>
              <a:t>report </a:t>
            </a:r>
            <a:r>
              <a:rPr lang="en-IN" sz="4800" dirty="0" smtClean="0"/>
              <a:t>files generation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865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037" y="262376"/>
            <a:ext cx="761076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direct_form_of_fir_filter1_coeff1_setup1</a:t>
            </a:r>
          </a:p>
          <a:p>
            <a:r>
              <a:rPr lang="en-IN" sz="2800" dirty="0" smtClean="0"/>
              <a:t>direct_form_of_fir_filter1_csymt1_setup1</a:t>
            </a:r>
          </a:p>
          <a:p>
            <a:r>
              <a:rPr lang="en-IN" sz="2800" dirty="0" smtClean="0"/>
              <a:t>transpose_form_of_fir_filter1_setup1</a:t>
            </a:r>
          </a:p>
          <a:p>
            <a:endParaRPr lang="en-IN" sz="2800" dirty="0" smtClean="0"/>
          </a:p>
          <a:p>
            <a:r>
              <a:rPr lang="en-IN" sz="2800" dirty="0"/>
              <a:t>test_df_filter14</a:t>
            </a:r>
            <a:endParaRPr lang="en-IN" sz="2800" dirty="0" smtClean="0"/>
          </a:p>
          <a:p>
            <a:r>
              <a:rPr lang="en-IN" sz="2800" dirty="0" smtClean="0"/>
              <a:t>test_tf_filter141</a:t>
            </a:r>
          </a:p>
          <a:p>
            <a:r>
              <a:rPr lang="en-IN" sz="2800" dirty="0" smtClean="0"/>
              <a:t>test_tf_filter142 (</a:t>
            </a:r>
            <a:r>
              <a:rPr lang="en-IN" sz="2800" dirty="0" err="1" smtClean="0"/>
              <a:t>coeff</a:t>
            </a:r>
            <a:r>
              <a:rPr lang="en-IN" sz="2800" dirty="0" smtClean="0"/>
              <a:t> sys)</a:t>
            </a:r>
          </a:p>
          <a:p>
            <a:endParaRPr lang="en-IN" sz="2800" dirty="0"/>
          </a:p>
          <a:p>
            <a:r>
              <a:rPr lang="en-IN" sz="2800" dirty="0" err="1" smtClean="0"/>
              <a:t>AHB_Testsys</a:t>
            </a:r>
            <a:endParaRPr lang="en-IN" sz="2800" dirty="0" smtClean="0"/>
          </a:p>
          <a:p>
            <a:r>
              <a:rPr lang="en-IN" sz="2800" dirty="0" smtClean="0"/>
              <a:t>AXI</a:t>
            </a:r>
          </a:p>
          <a:p>
            <a:endParaRPr lang="en-IN" sz="2800" dirty="0"/>
          </a:p>
          <a:p>
            <a:r>
              <a:rPr lang="en-IN" sz="2800" dirty="0" smtClean="0"/>
              <a:t>Fix_add_mul_test1</a:t>
            </a:r>
          </a:p>
          <a:p>
            <a:r>
              <a:rPr lang="en-IN" sz="2800" dirty="0" smtClean="0"/>
              <a:t>Fp_add_mul_test1    &gt;&gt; for tool flow walkthrough 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4793673" y="2013528"/>
            <a:ext cx="73152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r>
              <a:rPr lang="en-IN" sz="2400" dirty="0">
                <a:hlinkClick r:id="rId2"/>
              </a:rPr>
              <a:t>http://spiral.ece.cmu.edu/mcm/gen.html</a:t>
            </a:r>
            <a:endParaRPr lang="en-IN" sz="2400" dirty="0"/>
          </a:p>
          <a:p>
            <a:r>
              <a:rPr lang="en-IN" sz="2400" dirty="0">
                <a:hlinkClick r:id="rId3"/>
              </a:rPr>
              <a:t>https://www.h-schmidt.net/FloatConverter/IEEE754.html</a:t>
            </a:r>
            <a:endParaRPr lang="en-IN" sz="2400" dirty="0"/>
          </a:p>
          <a:p>
            <a:r>
              <a:rPr lang="en-IN" sz="2400" dirty="0">
                <a:hlinkClick r:id="rId4"/>
              </a:rPr>
              <a:t>https://www.micro-ip.com/product.php?cid=428</a:t>
            </a:r>
            <a:endParaRPr lang="en-IN" sz="2400" dirty="0"/>
          </a:p>
          <a:p>
            <a:r>
              <a:rPr lang="en-IN" sz="2400" dirty="0">
                <a:hlinkClick r:id="rId5"/>
              </a:rPr>
              <a:t>http://ngspice.sourceforge.net/spices.html</a:t>
            </a:r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6895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023" y="203201"/>
            <a:ext cx="10849649" cy="80356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Trends in VLSI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16" y="1376218"/>
            <a:ext cx="10036848" cy="4664364"/>
          </a:xfrm>
        </p:spPr>
        <p:txBody>
          <a:bodyPr numCol="2"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Smaller device's, increasing the wafer dimensions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2] High speed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Low power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4]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bicmos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5]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6] High density FPGA’s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8] Memories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9] High frequency RF communications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10] High speed low power processor, single core, multi-core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11] High speed data convertors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12] Communication protocols [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ambha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axi4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13] Compression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14] Cryptography  algorithms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15] Image, video processing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16] Interconnect interface [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switch, hub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454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dirty="0" smtClean="0"/>
              <a:t>Some of the DSP trends and applications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308" y="803564"/>
            <a:ext cx="6123709" cy="60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6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29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Understanding AMBA Bus </a:t>
            </a:r>
            <a:r>
              <a:rPr lang="en-US" sz="2800" b="1" dirty="0" smtClean="0"/>
              <a:t>Architecture </a:t>
            </a:r>
            <a:r>
              <a:rPr lang="en-US" sz="2800" b="1" dirty="0"/>
              <a:t>and Protocols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3778"/>
            <a:ext cx="10612582" cy="4267200"/>
          </a:xfrm>
        </p:spPr>
      </p:pic>
      <p:sp>
        <p:nvSpPr>
          <p:cNvPr id="7" name="TextBox 6"/>
          <p:cNvSpPr txBox="1"/>
          <p:nvPr/>
        </p:nvSpPr>
        <p:spPr>
          <a:xfrm>
            <a:off x="838200" y="5809673"/>
            <a:ext cx="10679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Advanced Micro controller Bus Architecture (</a:t>
            </a:r>
            <a:r>
              <a:rPr lang="en-US" sz="2400" b="1" dirty="0"/>
              <a:t>AMBA</a:t>
            </a:r>
            <a:r>
              <a:rPr lang="en-US" sz="2400" dirty="0"/>
              <a:t>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67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54" y="568038"/>
            <a:ext cx="6705600" cy="5708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06872"/>
            <a:ext cx="10515600" cy="715530"/>
          </a:xfrm>
        </p:spPr>
        <p:txBody>
          <a:bodyPr/>
          <a:lstStyle/>
          <a:p>
            <a:pPr algn="ctr"/>
            <a:r>
              <a:rPr lang="en-IN" b="1" dirty="0"/>
              <a:t>AHB-</a:t>
            </a:r>
            <a:r>
              <a:rPr lang="en-IN" b="1" dirty="0" err="1"/>
              <a:t>Lite</a:t>
            </a:r>
            <a:r>
              <a:rPr lang="en-IN" b="1" dirty="0"/>
              <a:t> block diagram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69" t="5129" b="16025"/>
          <a:stretch/>
        </p:blipFill>
        <p:spPr>
          <a:xfrm>
            <a:off x="4987636" y="4461164"/>
            <a:ext cx="7001164" cy="22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Evolution </a:t>
            </a:r>
            <a:r>
              <a:rPr lang="en-US" sz="2800" dirty="0"/>
              <a:t>of protocols along with the SOC design trends in industry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2012" r="2108" b="2685"/>
          <a:stretch/>
        </p:blipFill>
        <p:spPr>
          <a:xfrm>
            <a:off x="1431636" y="1810327"/>
            <a:ext cx="9922164" cy="4322618"/>
          </a:xfrm>
        </p:spPr>
      </p:pic>
    </p:spTree>
    <p:extLst>
      <p:ext uri="{BB962C8B-B14F-4D97-AF65-F5344CB8AC3E}">
        <p14:creationId xmlns:p14="http://schemas.microsoft.com/office/powerpoint/2010/main" val="358284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775757" cy="877455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Diagram shows </a:t>
            </a:r>
            <a:r>
              <a:rPr lang="en-US" sz="2400" dirty="0"/>
              <a:t>how an AXI interconnect can be used to build an SOC with various functional blocks talking through a master-slave protocol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77219"/>
            <a:ext cx="7620000" cy="4248150"/>
          </a:xfrm>
        </p:spPr>
      </p:pic>
    </p:spTree>
    <p:extLst>
      <p:ext uri="{BB962C8B-B14F-4D97-AF65-F5344CB8AC3E}">
        <p14:creationId xmlns:p14="http://schemas.microsoft.com/office/powerpoint/2010/main" val="69220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 Interconnect Core Use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IN" dirty="0"/>
              <a:t>Pass Through</a:t>
            </a:r>
          </a:p>
          <a:p>
            <a:r>
              <a:rPr lang="en-IN" dirty="0" smtClean="0"/>
              <a:t>Conversion </a:t>
            </a:r>
            <a:r>
              <a:rPr lang="en-IN" dirty="0"/>
              <a:t>Only</a:t>
            </a:r>
          </a:p>
          <a:p>
            <a:r>
              <a:rPr lang="en-IN" dirty="0" smtClean="0"/>
              <a:t>N-to-1 </a:t>
            </a:r>
            <a:r>
              <a:rPr lang="en-IN" dirty="0"/>
              <a:t>Interconnect</a:t>
            </a:r>
          </a:p>
          <a:p>
            <a:r>
              <a:rPr lang="en-IN" dirty="0" smtClean="0"/>
              <a:t>1-to-N </a:t>
            </a:r>
            <a:r>
              <a:rPr lang="en-IN" dirty="0"/>
              <a:t>Interconnect</a:t>
            </a:r>
          </a:p>
          <a:p>
            <a:r>
              <a:rPr lang="en-IN" dirty="0" smtClean="0"/>
              <a:t>N-to-M </a:t>
            </a:r>
            <a:r>
              <a:rPr lang="en-IN" dirty="0"/>
              <a:t>Interconnect (Sparse Crossbar)</a:t>
            </a:r>
          </a:p>
          <a:p>
            <a:r>
              <a:rPr lang="en-US" dirty="0" smtClean="0"/>
              <a:t>N-to-M </a:t>
            </a:r>
            <a:r>
              <a:rPr lang="en-US" dirty="0"/>
              <a:t>Interconnect (Shared Access Mode)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69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3979" y="481263"/>
            <a:ext cx="1113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Application:- Simple </a:t>
            </a:r>
            <a:r>
              <a:rPr lang="en-IN" sz="3200" dirty="0"/>
              <a:t> </a:t>
            </a:r>
            <a:r>
              <a:rPr lang="en-IN" sz="3200" dirty="0" err="1" smtClean="0"/>
              <a:t>Channelizer</a:t>
            </a:r>
            <a:r>
              <a:rPr lang="en-IN" sz="3200" dirty="0" smtClean="0"/>
              <a:t> using up and down sampler </a:t>
            </a:r>
            <a:endParaRPr lang="en-IN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53979" y="1892967"/>
            <a:ext cx="1127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Let there are 4 signals and need to transmitted these signals using a single channel</a:t>
            </a:r>
          </a:p>
          <a:p>
            <a:r>
              <a:rPr lang="en-IN" sz="2400" dirty="0" smtClean="0"/>
              <a:t>1] Signals are  x1, x2 ,x3 x4</a:t>
            </a:r>
          </a:p>
          <a:p>
            <a:r>
              <a:rPr lang="en-IN" sz="2400" dirty="0" smtClean="0"/>
              <a:t>2] </a:t>
            </a:r>
            <a:r>
              <a:rPr lang="en-IN" sz="2400" dirty="0" err="1" smtClean="0"/>
              <a:t>upsample</a:t>
            </a:r>
            <a:r>
              <a:rPr lang="en-IN" sz="2400" dirty="0" smtClean="0"/>
              <a:t> these signals by 4</a:t>
            </a:r>
          </a:p>
          <a:p>
            <a:r>
              <a:rPr lang="en-IN" sz="2400" dirty="0" smtClean="0"/>
              <a:t>3] pads 0s to x2 to x4 by 1, 2, 3 </a:t>
            </a:r>
          </a:p>
          <a:p>
            <a:r>
              <a:rPr lang="en-IN" sz="2400" dirty="0" smtClean="0"/>
              <a:t>4] add all to create the mix signal</a:t>
            </a:r>
          </a:p>
          <a:p>
            <a:r>
              <a:rPr lang="en-IN" sz="2400" dirty="0" smtClean="0"/>
              <a:t>5] transmitted it</a:t>
            </a:r>
          </a:p>
          <a:p>
            <a:r>
              <a:rPr lang="en-IN" sz="2400" dirty="0" smtClean="0"/>
              <a:t>6] </a:t>
            </a:r>
            <a:r>
              <a:rPr lang="en-IN" sz="2400" dirty="0" err="1" smtClean="0"/>
              <a:t>downsample</a:t>
            </a:r>
            <a:r>
              <a:rPr lang="en-IN" sz="2400" dirty="0" smtClean="0"/>
              <a:t> it by 4 , thro chain of delay block with value 0 1 2 3</a:t>
            </a:r>
          </a:p>
          <a:p>
            <a:r>
              <a:rPr lang="en-IN" sz="2400" dirty="0" smtClean="0"/>
              <a:t>7] you will get the all 4 signals back , </a:t>
            </a:r>
          </a:p>
          <a:p>
            <a:endParaRPr lang="en-IN" sz="2400" dirty="0" smtClean="0"/>
          </a:p>
          <a:p>
            <a:r>
              <a:rPr lang="en-IN" sz="2400" dirty="0" smtClean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5463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237" y="758031"/>
            <a:ext cx="74866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594" y="534266"/>
            <a:ext cx="3263114" cy="2596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57" y="534266"/>
            <a:ext cx="4009181" cy="2821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75" y="3529528"/>
            <a:ext cx="4792880" cy="3100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892" y="3620655"/>
            <a:ext cx="4626696" cy="30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9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The interconnect could be a custom crossbar or a switch design or even an off the shelve NOC (Network on Chip) IP that supports multiple AXI masters and slaves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5" y="2170545"/>
            <a:ext cx="9762837" cy="4405746"/>
          </a:xfrm>
        </p:spPr>
      </p:pic>
    </p:spTree>
    <p:extLst>
      <p:ext uri="{BB962C8B-B14F-4D97-AF65-F5344CB8AC3E}">
        <p14:creationId xmlns:p14="http://schemas.microsoft.com/office/powerpoint/2010/main" val="63644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Pin out of AXI unit , looks complex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74" y="1825625"/>
            <a:ext cx="4987851" cy="4351338"/>
          </a:xfrm>
        </p:spPr>
      </p:pic>
    </p:spTree>
    <p:extLst>
      <p:ext uri="{BB962C8B-B14F-4D97-AF65-F5344CB8AC3E}">
        <p14:creationId xmlns:p14="http://schemas.microsoft.com/office/powerpoint/2010/main" val="38903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293"/>
          </a:xfrm>
        </p:spPr>
        <p:txBody>
          <a:bodyPr/>
          <a:lstStyle/>
          <a:p>
            <a:r>
              <a:rPr lang="en-IN" dirty="0" smtClean="0"/>
              <a:t>AXI stream waveform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1604" r="6527" b="4151"/>
          <a:stretch/>
        </p:blipFill>
        <p:spPr>
          <a:xfrm>
            <a:off x="480291" y="1293091"/>
            <a:ext cx="5043056" cy="50153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5353" r="1786" b="14151"/>
          <a:stretch/>
        </p:blipFill>
        <p:spPr>
          <a:xfrm>
            <a:off x="5523347" y="1293091"/>
            <a:ext cx="6382325" cy="27048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23347" y="3918093"/>
            <a:ext cx="65023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AXI4 Stream I/F has a high grade of flexibility, </a:t>
            </a:r>
            <a:r>
              <a:rPr lang="en-US" dirty="0">
                <a:solidFill>
                  <a:srgbClr val="00B0F0"/>
                </a:solidFill>
              </a:rPr>
              <a:t>it has some signals that are required and many that are optional</a:t>
            </a:r>
            <a:r>
              <a:rPr lang="en-US" dirty="0"/>
              <a:t>. The following signals of the bus will be implemented in </a:t>
            </a:r>
            <a:r>
              <a:rPr lang="en-US" dirty="0" smtClean="0"/>
              <a:t>code: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Clock (the AXI stream bus is synchronous)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Ready and Valid (for data flow control)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Tlast</a:t>
            </a:r>
            <a:r>
              <a:rPr lang="en-US" dirty="0"/>
              <a:t> (end of packet)</a:t>
            </a:r>
          </a:p>
        </p:txBody>
      </p:sp>
    </p:spTree>
    <p:extLst>
      <p:ext uri="{BB962C8B-B14F-4D97-AF65-F5344CB8AC3E}">
        <p14:creationId xmlns:p14="http://schemas.microsoft.com/office/powerpoint/2010/main" val="29449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AXI master </a:t>
            </a:r>
            <a:r>
              <a:rPr lang="en-IN" dirty="0"/>
              <a:t>stream </a:t>
            </a:r>
            <a:r>
              <a:rPr lang="en-IN" dirty="0" smtClean="0"/>
              <a:t>signalling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2" t="3632" b="6410"/>
          <a:stretch/>
        </p:blipFill>
        <p:spPr>
          <a:xfrm>
            <a:off x="314035" y="1976582"/>
            <a:ext cx="11757891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AXI </a:t>
            </a:r>
            <a:r>
              <a:rPr lang="en-IN" dirty="0" smtClean="0"/>
              <a:t>master - slave stream </a:t>
            </a:r>
            <a:r>
              <a:rPr lang="en-IN" dirty="0"/>
              <a:t>signalling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" t="4095" r="4063" b="4643"/>
          <a:stretch/>
        </p:blipFill>
        <p:spPr>
          <a:xfrm>
            <a:off x="203200" y="1995055"/>
            <a:ext cx="11841017" cy="42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855"/>
            <a:ext cx="10515600" cy="590910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400" b="1" dirty="0"/>
              <a:t>APB :</a:t>
            </a:r>
            <a:r>
              <a:rPr lang="en-US" sz="2400" dirty="0"/>
              <a:t> The </a:t>
            </a:r>
            <a:r>
              <a:rPr lang="en-US" sz="2400" i="1" dirty="0">
                <a:solidFill>
                  <a:schemeClr val="accent1"/>
                </a:solidFill>
              </a:rPr>
              <a:t>Advanced Peripheral Bus (APB)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is used for connecting </a:t>
            </a:r>
            <a:r>
              <a:rPr lang="en-US" sz="2400" dirty="0">
                <a:solidFill>
                  <a:srgbClr val="FF0000"/>
                </a:solidFill>
              </a:rPr>
              <a:t>low </a:t>
            </a:r>
            <a:r>
              <a:rPr lang="en-US" sz="2400" dirty="0" smtClean="0">
                <a:solidFill>
                  <a:srgbClr val="FF0000"/>
                </a:solidFill>
              </a:rPr>
              <a:t>bandwidth. </a:t>
            </a:r>
            <a:r>
              <a:rPr lang="en-US" sz="2400" dirty="0"/>
              <a:t>peripherals</a:t>
            </a:r>
          </a:p>
          <a:p>
            <a:r>
              <a:rPr lang="en-US" sz="2400" b="1" dirty="0"/>
              <a:t>AHB</a:t>
            </a:r>
            <a:r>
              <a:rPr lang="en-US" sz="2400" dirty="0"/>
              <a:t>: The </a:t>
            </a:r>
            <a:r>
              <a:rPr lang="en-US" sz="2400" i="1" dirty="0">
                <a:solidFill>
                  <a:schemeClr val="accent1"/>
                </a:solidFill>
              </a:rPr>
              <a:t>Advanced High-performance Bus (AHB)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is used for connecting components that </a:t>
            </a:r>
            <a:r>
              <a:rPr lang="en-US" sz="2400" dirty="0">
                <a:solidFill>
                  <a:srgbClr val="FF0000"/>
                </a:solidFill>
              </a:rPr>
              <a:t>need higher bandwidth </a:t>
            </a:r>
            <a:r>
              <a:rPr lang="en-US" sz="2400" dirty="0"/>
              <a:t>on a shared bus</a:t>
            </a:r>
            <a:r>
              <a:rPr lang="en-US" sz="2400" dirty="0" smtClean="0"/>
              <a:t>.</a:t>
            </a:r>
          </a:p>
          <a:p>
            <a:r>
              <a:rPr lang="en-US" sz="2400" b="1" dirty="0"/>
              <a:t>AHB-lite</a:t>
            </a:r>
            <a:r>
              <a:rPr lang="en-US" sz="2400" dirty="0"/>
              <a:t> protocol is a </a:t>
            </a:r>
            <a:r>
              <a:rPr lang="en-US" sz="2400" dirty="0">
                <a:solidFill>
                  <a:schemeClr val="accent1"/>
                </a:solidFill>
              </a:rPr>
              <a:t>simplified version of AHB</a:t>
            </a:r>
            <a:r>
              <a:rPr lang="en-US" sz="2400" dirty="0"/>
              <a:t>. The simplification comes with support for only a </a:t>
            </a:r>
            <a:r>
              <a:rPr lang="en-US" sz="2400" dirty="0">
                <a:solidFill>
                  <a:srgbClr val="FF0000"/>
                </a:solidFill>
              </a:rPr>
              <a:t>single master </a:t>
            </a:r>
            <a:r>
              <a:rPr lang="en-US" sz="2400" dirty="0" smtClean="0">
                <a:solidFill>
                  <a:srgbClr val="FF0000"/>
                </a:solidFill>
              </a:rPr>
              <a:t>design.</a:t>
            </a:r>
            <a:r>
              <a:rPr lang="en-US" sz="2400" dirty="0" smtClean="0"/>
              <a:t> </a:t>
            </a:r>
          </a:p>
          <a:p>
            <a:r>
              <a:rPr lang="en-US" sz="2400" b="1" dirty="0"/>
              <a:t>AXI</a:t>
            </a:r>
            <a:r>
              <a:rPr lang="en-US" sz="2400" dirty="0"/>
              <a:t>: The </a:t>
            </a:r>
            <a:r>
              <a:rPr lang="en-US" sz="2400" i="1" dirty="0">
                <a:solidFill>
                  <a:schemeClr val="accent1"/>
                </a:solidFill>
              </a:rPr>
              <a:t>Advanced Extensible interface (AXI)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is useful for </a:t>
            </a:r>
            <a:r>
              <a:rPr lang="en-US" sz="2400" dirty="0">
                <a:solidFill>
                  <a:srgbClr val="FF0000"/>
                </a:solidFill>
              </a:rPr>
              <a:t>high bandwidth and low latency</a:t>
            </a:r>
            <a:r>
              <a:rPr lang="en-US" sz="2400" dirty="0"/>
              <a:t> interconnects</a:t>
            </a:r>
            <a:r>
              <a:rPr lang="en-US" sz="2400" dirty="0" smtClean="0"/>
              <a:t>.[</a:t>
            </a:r>
            <a:r>
              <a:rPr lang="en-IN" sz="2400" b="1" dirty="0" smtClean="0"/>
              <a:t>AXI-</a:t>
            </a:r>
            <a:r>
              <a:rPr lang="en-IN" sz="2400" b="1" dirty="0" err="1" smtClean="0"/>
              <a:t>lite</a:t>
            </a:r>
            <a:r>
              <a:rPr lang="en-IN" sz="2400" b="1" dirty="0"/>
              <a:t>  </a:t>
            </a:r>
            <a:r>
              <a:rPr lang="en-IN" sz="2400" b="1" dirty="0" smtClean="0"/>
              <a:t>AXI-stream. </a:t>
            </a:r>
          </a:p>
          <a:p>
            <a:r>
              <a:rPr lang="en-US" sz="2400" b="1" dirty="0"/>
              <a:t>ACE — </a:t>
            </a:r>
            <a:r>
              <a:rPr lang="en-US" sz="2400" i="1" dirty="0">
                <a:solidFill>
                  <a:schemeClr val="accent1"/>
                </a:solidFill>
              </a:rPr>
              <a:t>AXI Coherence extension</a:t>
            </a:r>
            <a:r>
              <a:rPr lang="en-US" sz="2400" dirty="0">
                <a:solidFill>
                  <a:schemeClr val="accent1"/>
                </a:solidFill>
              </a:rPr>
              <a:t> protocol </a:t>
            </a:r>
            <a:r>
              <a:rPr lang="en-US" sz="2400" dirty="0"/>
              <a:t>is an extension to AXI 4 protocol and evolved in the era of </a:t>
            </a:r>
            <a:r>
              <a:rPr lang="en-US" sz="2400" dirty="0">
                <a:solidFill>
                  <a:srgbClr val="FF0000"/>
                </a:solidFill>
              </a:rPr>
              <a:t>multiple CPU cores with coherent caches </a:t>
            </a:r>
            <a:r>
              <a:rPr lang="en-US" sz="2400" dirty="0"/>
              <a:t>getting integrated on a single chip</a:t>
            </a:r>
            <a:r>
              <a:rPr lang="en-US" sz="2400" dirty="0" smtClean="0"/>
              <a:t>.</a:t>
            </a:r>
          </a:p>
          <a:p>
            <a:r>
              <a:rPr lang="en-US" sz="2400" b="1" dirty="0"/>
              <a:t>ACE-Lite — </a:t>
            </a:r>
            <a:r>
              <a:rPr lang="en-US" sz="2400" dirty="0"/>
              <a:t>The ACE also has a </a:t>
            </a:r>
            <a:r>
              <a:rPr lang="en-US" sz="2400" dirty="0">
                <a:solidFill>
                  <a:schemeClr val="accent1"/>
                </a:solidFill>
              </a:rPr>
              <a:t>simplified version of protocol </a:t>
            </a:r>
            <a:r>
              <a:rPr lang="en-US" sz="2400" dirty="0" smtClean="0">
                <a:solidFill>
                  <a:schemeClr val="accent1"/>
                </a:solidFill>
              </a:rPr>
              <a:t>ACE.</a:t>
            </a:r>
          </a:p>
          <a:p>
            <a:r>
              <a:rPr lang="en-US" sz="2400" b="1" dirty="0"/>
              <a:t>CHI </a:t>
            </a:r>
            <a:r>
              <a:rPr lang="en-US" sz="2400" b="1" dirty="0" smtClean="0"/>
              <a:t>— </a:t>
            </a:r>
            <a:r>
              <a:rPr lang="en-US" sz="2400" i="1" dirty="0">
                <a:solidFill>
                  <a:schemeClr val="accent1"/>
                </a:solidFill>
              </a:rPr>
              <a:t>Coherent Hub </a:t>
            </a:r>
            <a:r>
              <a:rPr lang="en-US" sz="2400" i="1" dirty="0" smtClean="0">
                <a:solidFill>
                  <a:schemeClr val="accent1"/>
                </a:solidFill>
              </a:rPr>
              <a:t>Interface</a:t>
            </a:r>
            <a:r>
              <a:rPr lang="en-US" sz="2400" i="1" dirty="0">
                <a:solidFill>
                  <a:schemeClr val="accent1"/>
                </a:solidFill>
              </a:rPr>
              <a:t> </a:t>
            </a:r>
            <a:r>
              <a:rPr lang="en-US" sz="2400" dirty="0"/>
              <a:t>— The ACE protocol was developed as an extension to AXI to </a:t>
            </a:r>
            <a:r>
              <a:rPr lang="en-US" sz="2400" dirty="0">
                <a:solidFill>
                  <a:srgbClr val="FF0000"/>
                </a:solidFill>
              </a:rPr>
              <a:t>support coherent </a:t>
            </a:r>
            <a:r>
              <a:rPr lang="en-US" sz="2400" dirty="0" smtClean="0">
                <a:solidFill>
                  <a:srgbClr val="FF0000"/>
                </a:solidFill>
              </a:rPr>
              <a:t>interconnects.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871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649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Fixed and floating point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85" t="25120" r="30538" b="54503"/>
          <a:stretch/>
        </p:blipFill>
        <p:spPr>
          <a:xfrm>
            <a:off x="4421171" y="1628472"/>
            <a:ext cx="5097389" cy="1856509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9363375" y="1628472"/>
            <a:ext cx="432086" cy="1231776"/>
          </a:xfrm>
          <a:prstGeom prst="rightBrace">
            <a:avLst>
              <a:gd name="adj1" fmla="val 8333"/>
              <a:gd name="adj2" fmla="val 4919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008945" y="2059694"/>
            <a:ext cx="134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Variable size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9651706" y="2929505"/>
            <a:ext cx="144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32/64 bit size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14781" y="1014169"/>
            <a:ext cx="770398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28B22"/>
                </a:solidFill>
                <a:latin typeface="Arial" panose="020B0604020202020204" pitchFamily="34" charset="0"/>
              </a:rPr>
              <a:t>% A </a:t>
            </a:r>
            <a:r>
              <a:rPr lang="en-IN" dirty="0" err="1" smtClean="0">
                <a:solidFill>
                  <a:srgbClr val="228B22"/>
                </a:solidFill>
                <a:latin typeface="Arial" panose="020B0604020202020204" pitchFamily="34" charset="0"/>
              </a:rPr>
              <a:t>matlab</a:t>
            </a:r>
            <a:r>
              <a:rPr lang="en-IN" dirty="0" smtClean="0">
                <a:solidFill>
                  <a:srgbClr val="228B22"/>
                </a:solidFill>
                <a:latin typeface="Arial" panose="020B0604020202020204" pitchFamily="34" charset="0"/>
              </a:rPr>
              <a:t> [2018b] </a:t>
            </a:r>
            <a:r>
              <a:rPr lang="en-IN" dirty="0">
                <a:solidFill>
                  <a:srgbClr val="228B22"/>
                </a:solidFill>
                <a:latin typeface="Arial" panose="020B0604020202020204" pitchFamily="34" charset="0"/>
              </a:rPr>
              <a:t>code </a:t>
            </a:r>
            <a:r>
              <a:rPr lang="en-IN" dirty="0" smtClean="0">
                <a:solidFill>
                  <a:srgbClr val="228B22"/>
                </a:solidFill>
                <a:latin typeface="Arial" panose="020B0604020202020204" pitchFamily="34" charset="0"/>
              </a:rPr>
              <a:t>for my way of </a:t>
            </a:r>
            <a:r>
              <a:rPr lang="en-IN" dirty="0">
                <a:solidFill>
                  <a:srgbClr val="228B22"/>
                </a:solidFill>
                <a:latin typeface="Arial" panose="020B0604020202020204" pitchFamily="34" charset="0"/>
              </a:rPr>
              <a:t>conversion </a:t>
            </a:r>
          </a:p>
          <a:p>
            <a:r>
              <a:rPr lang="en-IN" dirty="0">
                <a:solidFill>
                  <a:srgbClr val="228B22"/>
                </a:solidFill>
                <a:latin typeface="Arial" panose="020B0604020202020204" pitchFamily="34" charset="0"/>
              </a:rPr>
              <a:t> </a:t>
            </a:r>
            <a:r>
              <a:rPr lang="en-IN" dirty="0" smtClean="0">
                <a:solidFill>
                  <a:srgbClr val="228B22"/>
                </a:solidFill>
                <a:latin typeface="Arial" panose="020B0604020202020204" pitchFamily="34" charset="0"/>
              </a:rPr>
              <a:t>% </a:t>
            </a:r>
            <a:r>
              <a:rPr lang="en-IN" dirty="0">
                <a:solidFill>
                  <a:srgbClr val="228B22"/>
                </a:solidFill>
                <a:latin typeface="Arial" panose="020B0604020202020204" pitchFamily="34" charset="0"/>
              </a:rPr>
              <a:t>construct </a:t>
            </a:r>
            <a:r>
              <a:rPr lang="en-IN" dirty="0" err="1">
                <a:solidFill>
                  <a:srgbClr val="228B22"/>
                </a:solidFill>
                <a:latin typeface="Arial" panose="020B0604020202020204" pitchFamily="34" charset="0"/>
              </a:rPr>
              <a:t>struc</a:t>
            </a:r>
            <a:r>
              <a:rPr lang="en-IN" dirty="0">
                <a:solidFill>
                  <a:srgbClr val="228B22"/>
                </a:solidFill>
                <a:latin typeface="Arial" panose="020B0604020202020204" pitchFamily="34" charset="0"/>
              </a:rPr>
              <a:t> for fixed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struct.mode = </a:t>
            </a:r>
            <a:r>
              <a:rPr lang="en-IN" dirty="0">
                <a:solidFill>
                  <a:srgbClr val="A020F0"/>
                </a:solidFill>
                <a:latin typeface="Arial" panose="020B0604020202020204" pitchFamily="34" charset="0"/>
              </a:rPr>
              <a:t>'fixed'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struct.roundmode = </a:t>
            </a:r>
            <a:r>
              <a:rPr lang="en-IN" dirty="0">
                <a:solidFill>
                  <a:srgbClr val="A020F0"/>
                </a:solidFill>
                <a:latin typeface="Arial" panose="020B0604020202020204" pitchFamily="34" charset="0"/>
              </a:rPr>
              <a:t>'ceil'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struct.overflowmode = </a:t>
            </a:r>
            <a:r>
              <a:rPr lang="en-IN" dirty="0">
                <a:solidFill>
                  <a:srgbClr val="A020F0"/>
                </a:solidFill>
                <a:latin typeface="Arial" panose="020B0604020202020204" pitchFamily="34" charset="0"/>
              </a:rPr>
              <a:t>'saturate'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struct.format = [32 28];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q = quantizer(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struct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);</a:t>
            </a:r>
          </a:p>
          <a:p>
            <a:r>
              <a:rPr lang="en-IN" dirty="0">
                <a:solidFill>
                  <a:srgbClr val="228B22"/>
                </a:solidFill>
                <a:latin typeface="Arial" panose="020B0604020202020204" pitchFamily="34" charset="0"/>
              </a:rPr>
              <a:t>%-------------------------------------------------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v1 = 0.25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v2 = -0.35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d1 = dec2hex(bin2dec(num2bin(q,v1)),8)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d2 = dec2hex(bin2dec(num2bin(q,v2)),8)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d11 = bin2num(q,dec2bin(hex2dec(d1)))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d22 = bin2num(q,dec2bin(hex2dec(d2)))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[num2str(v1) num2str(v2) ,</a:t>
            </a:r>
            <a:r>
              <a:rPr lang="pt-BR" dirty="0">
                <a:solidFill>
                  <a:srgbClr val="A020F0"/>
                </a:solidFill>
                <a:latin typeface="Arial" panose="020B0604020202020204" pitchFamily="34" charset="0"/>
              </a:rPr>
              <a:t>' '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 ,d1 ,</a:t>
            </a:r>
            <a:r>
              <a:rPr lang="pt-BR" dirty="0">
                <a:solidFill>
                  <a:srgbClr val="A020F0"/>
                </a:solidFill>
                <a:latin typeface="Arial" panose="020B0604020202020204" pitchFamily="34" charset="0"/>
              </a:rPr>
              <a:t>' '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 ,d2, </a:t>
            </a:r>
            <a:r>
              <a:rPr lang="pt-BR" dirty="0">
                <a:solidFill>
                  <a:srgbClr val="A020F0"/>
                </a:solidFill>
                <a:latin typeface="Arial" panose="020B0604020202020204" pitchFamily="34" charset="0"/>
              </a:rPr>
              <a:t>' '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, num2str(d11) ,</a:t>
            </a:r>
            <a:r>
              <a:rPr lang="pt-BR" dirty="0">
                <a:solidFill>
                  <a:srgbClr val="A020F0"/>
                </a:solidFill>
                <a:latin typeface="Arial" panose="020B0604020202020204" pitchFamily="34" charset="0"/>
              </a:rPr>
              <a:t>' '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 num2str(d22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)]</a:t>
            </a:r>
          </a:p>
          <a:p>
            <a:endParaRPr lang="pt-B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ans 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</a:rPr>
              <a:t>=     '0.25   -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0.35 04000000 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</a:rPr>
              <a:t> FA666667 0.25   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-0.35'</a:t>
            </a:r>
          </a:p>
          <a:p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 smtClean="0"/>
              <a:t>Schematic of float add </a:t>
            </a:r>
            <a:r>
              <a:rPr lang="en-IN" sz="3000" dirty="0" err="1" smtClean="0"/>
              <a:t>mul</a:t>
            </a:r>
            <a:r>
              <a:rPr lang="en-IN" sz="3000" dirty="0" smtClean="0"/>
              <a:t> and LUT no 1602 on kintex7 </a:t>
            </a:r>
            <a:endParaRPr lang="en-IN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19" t="24696" b="12899"/>
          <a:stretch/>
        </p:blipFill>
        <p:spPr>
          <a:xfrm>
            <a:off x="720436" y="1865745"/>
            <a:ext cx="10633364" cy="45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325563"/>
          </a:xfrm>
        </p:spPr>
        <p:txBody>
          <a:bodyPr/>
          <a:lstStyle/>
          <a:p>
            <a:r>
              <a:rPr lang="en-IN" dirty="0" smtClean="0"/>
              <a:t>Advantages / Applications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1507523"/>
            <a:ext cx="71195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converters </a:t>
            </a:r>
          </a:p>
          <a:p>
            <a:r>
              <a:rPr lang="en-US" sz="2800" dirty="0" smtClean="0"/>
              <a:t>High resolution display</a:t>
            </a:r>
          </a:p>
          <a:p>
            <a:r>
              <a:rPr lang="en-US" sz="2800" dirty="0" smtClean="0"/>
              <a:t>Reduces the storage requirement / memory</a:t>
            </a:r>
          </a:p>
          <a:p>
            <a:r>
              <a:rPr lang="en-US" sz="2800" dirty="0" smtClean="0"/>
              <a:t>oversampling</a:t>
            </a:r>
            <a:endParaRPr lang="en-US" sz="2800" dirty="0"/>
          </a:p>
          <a:p>
            <a:r>
              <a:rPr lang="en-US" sz="2800" dirty="0"/>
              <a:t>reduced order filters</a:t>
            </a:r>
          </a:p>
          <a:p>
            <a:r>
              <a:rPr lang="en-US" sz="2800" dirty="0"/>
              <a:t>lower sampling rate</a:t>
            </a:r>
          </a:p>
          <a:p>
            <a:r>
              <a:rPr lang="en-US" sz="2800" dirty="0"/>
              <a:t>realizable filters</a:t>
            </a:r>
          </a:p>
          <a:p>
            <a:r>
              <a:rPr lang="en-US" sz="2800" dirty="0"/>
              <a:t>faster and easier calculations</a:t>
            </a:r>
          </a:p>
          <a:p>
            <a:r>
              <a:rPr lang="en-US" sz="2800" dirty="0"/>
              <a:t>interpolating the </a:t>
            </a:r>
            <a:r>
              <a:rPr lang="en-US" sz="2800" dirty="0" smtClean="0"/>
              <a:t>data</a:t>
            </a:r>
          </a:p>
          <a:p>
            <a:r>
              <a:rPr lang="en-US" sz="2800" dirty="0" smtClean="0"/>
              <a:t>discard undesired samples</a:t>
            </a:r>
            <a:endParaRPr lang="en-US" sz="2800" dirty="0"/>
          </a:p>
          <a:p>
            <a:r>
              <a:rPr lang="en-US" sz="2800" dirty="0"/>
              <a:t>pack-unpack =&gt; zip/unzip</a:t>
            </a:r>
          </a:p>
          <a:p>
            <a:r>
              <a:rPr lang="en-US" sz="2800" dirty="0"/>
              <a:t>and many more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528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Floating point add </a:t>
            </a:r>
            <a:r>
              <a:rPr lang="en-IN" dirty="0" err="1" smtClean="0"/>
              <a:t>mul</a:t>
            </a:r>
            <a:r>
              <a:rPr lang="en-IN" dirty="0" smtClean="0"/>
              <a:t> Simulation result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4" y="1505527"/>
            <a:ext cx="11998036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/>
          </a:bodyPr>
          <a:lstStyle/>
          <a:p>
            <a:r>
              <a:rPr lang="en-IN" sz="3000" dirty="0" smtClean="0"/>
              <a:t>Schematic Fixed point[32,28] and LUT No 75 on kintex-7</a:t>
            </a:r>
            <a:endParaRPr lang="en-IN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97" t="14719" r="1405" b="21177"/>
          <a:stretch/>
        </p:blipFill>
        <p:spPr>
          <a:xfrm>
            <a:off x="914400" y="1163783"/>
            <a:ext cx="10612582" cy="552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293"/>
          </a:xfrm>
        </p:spPr>
        <p:txBody>
          <a:bodyPr/>
          <a:lstStyle/>
          <a:p>
            <a:r>
              <a:rPr lang="en-IN" dirty="0" smtClean="0"/>
              <a:t>Fixed </a:t>
            </a:r>
            <a:r>
              <a:rPr lang="en-IN" dirty="0"/>
              <a:t>point add </a:t>
            </a:r>
            <a:r>
              <a:rPr lang="en-IN" dirty="0" err="1"/>
              <a:t>mul</a:t>
            </a:r>
            <a:r>
              <a:rPr lang="en-IN" dirty="0"/>
              <a:t> </a:t>
            </a:r>
            <a:r>
              <a:rPr lang="en-IN" dirty="0" smtClean="0"/>
              <a:t>Simulation result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14" r="6399" b="7108"/>
          <a:stretch/>
        </p:blipFill>
        <p:spPr>
          <a:xfrm>
            <a:off x="0" y="1385456"/>
            <a:ext cx="11988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018" y="230909"/>
            <a:ext cx="4255638" cy="64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2110" y="-1"/>
            <a:ext cx="4507346" cy="67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945" y="120650"/>
            <a:ext cx="6062109" cy="66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8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26"/>
            <a:ext cx="10515600" cy="6511637"/>
          </a:xfrm>
        </p:spPr>
        <p:txBody>
          <a:bodyPr/>
          <a:lstStyle/>
          <a:p>
            <a:pPr algn="ctr"/>
            <a:r>
              <a:rPr lang="en-US" dirty="0"/>
              <a:t>Synopsys Design Compiler basic tool flow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1305069"/>
            <a:ext cx="64579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RTL level (Register Transfer Level) into a </a:t>
            </a:r>
            <a:r>
              <a:rPr lang="en-US" sz="2800" dirty="0" smtClean="0"/>
              <a:t>netlist simple flow diagram.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1607127"/>
            <a:ext cx="9707419" cy="4655128"/>
          </a:xfrm>
        </p:spPr>
      </p:pic>
    </p:spTree>
    <p:extLst>
      <p:ext uri="{BB962C8B-B14F-4D97-AF65-F5344CB8AC3E}">
        <p14:creationId xmlns:p14="http://schemas.microsoft.com/office/powerpoint/2010/main" val="42730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2" y="1062182"/>
            <a:ext cx="5533094" cy="5634182"/>
          </a:xfrm>
        </p:spPr>
      </p:pic>
      <p:sp>
        <p:nvSpPr>
          <p:cNvPr id="41" name="Rectangle 40"/>
          <p:cNvSpPr/>
          <p:nvPr/>
        </p:nvSpPr>
        <p:spPr>
          <a:xfrm>
            <a:off x="3232728" y="390297"/>
            <a:ext cx="4082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From RTL To </a:t>
            </a:r>
            <a:r>
              <a:rPr lang="en-IN" b="1" dirty="0" err="1" smtClean="0"/>
              <a:t>GDSⅡ</a:t>
            </a:r>
            <a:r>
              <a:rPr lang="en-IN" b="1" dirty="0" smtClean="0"/>
              <a:t> </a:t>
            </a:r>
            <a:r>
              <a:rPr lang="en-IN" b="1" dirty="0"/>
              <a:t>design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46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982" y="392834"/>
            <a:ext cx="3925455" cy="641639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Flowchart front end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528" y="1034473"/>
            <a:ext cx="6427498" cy="5504871"/>
          </a:xfrm>
        </p:spPr>
      </p:pic>
    </p:spTree>
    <p:extLst>
      <p:ext uri="{BB962C8B-B14F-4D97-AF65-F5344CB8AC3E}">
        <p14:creationId xmlns:p14="http://schemas.microsoft.com/office/powerpoint/2010/main" val="36482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09" y="585216"/>
            <a:ext cx="10946464" cy="1178929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hardware implementation Tools required are as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1" y="2159257"/>
            <a:ext cx="11554691" cy="4351338"/>
          </a:xfrm>
        </p:spPr>
        <p:txBody>
          <a:bodyPr>
            <a:normAutofit/>
          </a:bodyPr>
          <a:lstStyle/>
          <a:p>
            <a:r>
              <a:rPr lang="en-IN" sz="3200" dirty="0" err="1" smtClean="0"/>
              <a:t>Matlab</a:t>
            </a:r>
            <a:r>
              <a:rPr lang="en-IN" sz="3200" dirty="0" smtClean="0"/>
              <a:t>:- </a:t>
            </a:r>
            <a:r>
              <a:rPr lang="en-IN" sz="3200" dirty="0" smtClean="0">
                <a:solidFill>
                  <a:schemeClr val="accent6"/>
                </a:solidFill>
              </a:rPr>
              <a:t>for signal generation and design code for multi-rate units</a:t>
            </a:r>
          </a:p>
          <a:p>
            <a:endParaRPr lang="en-IN" sz="3200" dirty="0">
              <a:solidFill>
                <a:schemeClr val="accent6"/>
              </a:solidFill>
            </a:endParaRPr>
          </a:p>
          <a:p>
            <a:r>
              <a:rPr lang="en-IN" sz="3200" dirty="0" smtClean="0"/>
              <a:t>Active HDL:- </a:t>
            </a:r>
            <a:r>
              <a:rPr lang="en-IN" sz="3200" dirty="0" smtClean="0">
                <a:solidFill>
                  <a:schemeClr val="accent6"/>
                </a:solidFill>
              </a:rPr>
              <a:t>for </a:t>
            </a:r>
            <a:r>
              <a:rPr lang="en-IN" sz="3200" dirty="0" err="1" smtClean="0">
                <a:solidFill>
                  <a:schemeClr val="accent6"/>
                </a:solidFill>
              </a:rPr>
              <a:t>hdl</a:t>
            </a:r>
            <a:r>
              <a:rPr lang="en-IN" sz="3200" dirty="0" smtClean="0">
                <a:solidFill>
                  <a:schemeClr val="accent6"/>
                </a:solidFill>
              </a:rPr>
              <a:t> code design, compile and simulate </a:t>
            </a:r>
          </a:p>
          <a:p>
            <a:endParaRPr lang="en-IN" sz="3200" dirty="0" smtClean="0">
              <a:solidFill>
                <a:schemeClr val="accent6"/>
              </a:solidFill>
            </a:endParaRPr>
          </a:p>
          <a:p>
            <a:r>
              <a:rPr lang="en-IN" sz="3200" dirty="0" err="1" smtClean="0"/>
              <a:t>Vivado</a:t>
            </a:r>
            <a:r>
              <a:rPr lang="en-IN" sz="3200" dirty="0" smtClean="0"/>
              <a:t> </a:t>
            </a:r>
            <a:r>
              <a:rPr lang="en-IN" sz="3200" dirty="0" smtClean="0">
                <a:solidFill>
                  <a:schemeClr val="accent6"/>
                </a:solidFill>
              </a:rPr>
              <a:t>:- Hardware platform for syntheses and validation by simulation</a:t>
            </a:r>
            <a:endParaRPr lang="en-IN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236" y="254288"/>
            <a:ext cx="5026891" cy="5677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 smtClean="0"/>
              <a:t>From netlist To </a:t>
            </a:r>
            <a:r>
              <a:rPr lang="en-US" sz="2400" b="1" dirty="0" err="1" smtClean="0"/>
              <a:t>GDSⅡ</a:t>
            </a:r>
            <a:r>
              <a:rPr lang="en-US" sz="2400" b="1" dirty="0" smtClean="0"/>
              <a:t> </a:t>
            </a:r>
            <a:r>
              <a:rPr lang="en-US" sz="2400" b="1" dirty="0"/>
              <a:t>in the design process</a:t>
            </a: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64" y="822035"/>
            <a:ext cx="5892800" cy="5902038"/>
          </a:xfrm>
        </p:spPr>
      </p:pic>
    </p:spTree>
    <p:extLst>
      <p:ext uri="{BB962C8B-B14F-4D97-AF65-F5344CB8AC3E}">
        <p14:creationId xmlns:p14="http://schemas.microsoft.com/office/powerpoint/2010/main" val="32564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3128" y="217343"/>
            <a:ext cx="6545118" cy="50309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b="1" dirty="0" smtClean="0"/>
              <a:t>From Schematic To </a:t>
            </a:r>
            <a:r>
              <a:rPr lang="en-IN" sz="3200" b="1" dirty="0" err="1" smtClean="0"/>
              <a:t>GDSⅡ</a:t>
            </a:r>
            <a:r>
              <a:rPr lang="en-IN" sz="3200" b="1" dirty="0" smtClean="0"/>
              <a:t> design process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922338"/>
            <a:ext cx="6591300" cy="5200650"/>
          </a:xfrm>
        </p:spPr>
      </p:pic>
    </p:spTree>
    <p:extLst>
      <p:ext uri="{BB962C8B-B14F-4D97-AF65-F5344CB8AC3E}">
        <p14:creationId xmlns:p14="http://schemas.microsoft.com/office/powerpoint/2010/main" val="16963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68" y="916781"/>
            <a:ext cx="5683467" cy="53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435" y="83271"/>
            <a:ext cx="6287871" cy="6573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8618" y="249382"/>
            <a:ext cx="527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Tcl</a:t>
            </a:r>
            <a:r>
              <a:rPr lang="en-IN" dirty="0" smtClean="0"/>
              <a:t> Script{for design vision tool} look like as below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962400" y="1145309"/>
            <a:ext cx="655782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28120" y="944490"/>
            <a:ext cx="655782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73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496" y="267854"/>
            <a:ext cx="7419975" cy="6381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31346" y="1496290"/>
            <a:ext cx="655782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12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811" y="1016000"/>
            <a:ext cx="6109280" cy="5160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06" y="1348510"/>
            <a:ext cx="5396057" cy="2429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811" y="406400"/>
            <a:ext cx="527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Tcl</a:t>
            </a:r>
            <a:r>
              <a:rPr lang="en-IN" dirty="0" smtClean="0"/>
              <a:t> Script{for RTL compiler tool} look like as below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128654" y="1348510"/>
            <a:ext cx="655782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32836" y="1445492"/>
            <a:ext cx="655782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98555" y="4465796"/>
            <a:ext cx="527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Encounter </a:t>
            </a:r>
            <a:r>
              <a:rPr lang="en-IN" dirty="0" err="1" smtClean="0">
                <a:solidFill>
                  <a:srgbClr val="0070C0"/>
                </a:solidFill>
              </a:rPr>
              <a:t>Tcl</a:t>
            </a:r>
            <a:r>
              <a:rPr lang="en-IN" dirty="0" smtClean="0">
                <a:solidFill>
                  <a:srgbClr val="0070C0"/>
                </a:solidFill>
              </a:rPr>
              <a:t> Script we will see at the time of use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Direct form of FIR filter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4" y="2235200"/>
            <a:ext cx="11369963" cy="3121891"/>
          </a:xfrm>
        </p:spPr>
      </p:pic>
    </p:spTree>
    <p:extLst>
      <p:ext uri="{BB962C8B-B14F-4D97-AF65-F5344CB8AC3E}">
        <p14:creationId xmlns:p14="http://schemas.microsoft.com/office/powerpoint/2010/main" val="409715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t="3180" r="12751" b="6713"/>
          <a:stretch/>
        </p:blipFill>
        <p:spPr>
          <a:xfrm>
            <a:off x="452582" y="83127"/>
            <a:ext cx="4433454" cy="23552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t="2215" r="11226" b="6568"/>
          <a:stretch/>
        </p:blipFill>
        <p:spPr>
          <a:xfrm>
            <a:off x="452582" y="2918690"/>
            <a:ext cx="7878618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1570182"/>
            <a:ext cx="10178472" cy="4433455"/>
          </a:xfrm>
        </p:spPr>
      </p:pic>
    </p:spTree>
    <p:extLst>
      <p:ext uri="{BB962C8B-B14F-4D97-AF65-F5344CB8AC3E}">
        <p14:creationId xmlns:p14="http://schemas.microsoft.com/office/powerpoint/2010/main" val="948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9" y="106044"/>
            <a:ext cx="4398942" cy="29752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85" y="3210571"/>
            <a:ext cx="8069088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8" y="1681019"/>
            <a:ext cx="11037455" cy="3953164"/>
          </a:xfrm>
        </p:spPr>
      </p:pic>
    </p:spTree>
    <p:extLst>
      <p:ext uri="{BB962C8B-B14F-4D97-AF65-F5344CB8AC3E}">
        <p14:creationId xmlns:p14="http://schemas.microsoft.com/office/powerpoint/2010/main" val="9204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6825</TotalTime>
  <Words>1861</Words>
  <Application>Microsoft Office PowerPoint</Application>
  <PresentationFormat>Widescreen</PresentationFormat>
  <Paragraphs>410</Paragraphs>
  <Slides>110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Calibri Light</vt:lpstr>
      <vt:lpstr>Times New Roman</vt:lpstr>
      <vt:lpstr>Office Theme</vt:lpstr>
      <vt:lpstr>RFFlow</vt:lpstr>
      <vt:lpstr>Recent Trends in VLSI Design, Signal Processing &amp; Optimization based on EDA tools</vt:lpstr>
      <vt:lpstr>Hardware implementation of Multirate DSP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/ Applications </vt:lpstr>
      <vt:lpstr>For hardware implementation Tools required are 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form of FIR filter</vt:lpstr>
      <vt:lpstr>PowerPoint Presentation</vt:lpstr>
      <vt:lpstr>PowerPoint Presentation</vt:lpstr>
      <vt:lpstr>PowerPoint Presentation</vt:lpstr>
      <vt:lpstr>Matlab plot of same data and approach </vt:lpstr>
      <vt:lpstr>Down sampler circuit </vt:lpstr>
      <vt:lpstr>Down sampler circuit simulation result</vt:lpstr>
      <vt:lpstr>Down sampler schematic from vivado</vt:lpstr>
      <vt:lpstr>Down sampler simulation from vivado</vt:lpstr>
      <vt:lpstr> Upsampler block diagram</vt:lpstr>
      <vt:lpstr>Upsampler circuit </vt:lpstr>
      <vt:lpstr>Upsampler circuit simulation result</vt:lpstr>
      <vt:lpstr>Matlab plot of same data and approach </vt:lpstr>
      <vt:lpstr>Upsampler schematic from vivado</vt:lpstr>
      <vt:lpstr>Upsampler simulation from vivado</vt:lpstr>
      <vt:lpstr>PowerPoint Presentation</vt:lpstr>
      <vt:lpstr>PowerPoint Presentation</vt:lpstr>
      <vt:lpstr>Decimation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Interpolation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 will be discussed as below</vt:lpstr>
      <vt:lpstr>PowerPoint Presentation</vt:lpstr>
      <vt:lpstr>PowerPoint Presentation</vt:lpstr>
      <vt:lpstr>From where Signals we will use  [matlab]</vt:lpstr>
      <vt:lpstr>How we will go for vlsi-dsp design here ?</vt:lpstr>
      <vt:lpstr>PowerPoint Presentation</vt:lpstr>
      <vt:lpstr>PowerPoint Presentation</vt:lpstr>
      <vt:lpstr>PowerPoint Presentation</vt:lpstr>
      <vt:lpstr>Current Trends in VLSI Design</vt:lpstr>
      <vt:lpstr>Some of the DSP trends and applications</vt:lpstr>
      <vt:lpstr>Understanding AMBA Bus Architecture and Protocols</vt:lpstr>
      <vt:lpstr>AHB-Lite block diagram</vt:lpstr>
      <vt:lpstr>Evolution of protocols along with the SOC design trends in industry</vt:lpstr>
      <vt:lpstr>Diagram shows how an AXI interconnect can be used to build an SOC with various functional blocks talking through a master-slave protocol</vt:lpstr>
      <vt:lpstr>AXI Interconnect Core Use Models</vt:lpstr>
      <vt:lpstr>PowerPoint Presentation</vt:lpstr>
      <vt:lpstr>PowerPoint Presentation</vt:lpstr>
      <vt:lpstr>The interconnect could be a custom crossbar or a switch design or even an off the shelve NOC (Network on Chip) IP that supports multiple AXI masters and slaves</vt:lpstr>
      <vt:lpstr>            Pin out of AXI unit , looks complex </vt:lpstr>
      <vt:lpstr>AXI stream waveform</vt:lpstr>
      <vt:lpstr>AXI master stream signalling </vt:lpstr>
      <vt:lpstr>AXI master - slave stream signalling </vt:lpstr>
      <vt:lpstr>PowerPoint Presentation</vt:lpstr>
      <vt:lpstr>Fixed and floating point </vt:lpstr>
      <vt:lpstr>Schematic of float add mul and LUT no 1602 on kintex7 </vt:lpstr>
      <vt:lpstr>Floating point add mul Simulation result</vt:lpstr>
      <vt:lpstr>Schematic Fixed point[32,28] and LUT No 75 on kintex-7</vt:lpstr>
      <vt:lpstr>Fixed point add mul Simulation result</vt:lpstr>
      <vt:lpstr>PowerPoint Presentation</vt:lpstr>
      <vt:lpstr>PowerPoint Presentation</vt:lpstr>
      <vt:lpstr>PowerPoint Presentation</vt:lpstr>
      <vt:lpstr>PowerPoint Presentation</vt:lpstr>
      <vt:lpstr>RTL level (Register Transfer Level) into a netlist simple flow diagram.</vt:lpstr>
      <vt:lpstr>PowerPoint Presentation</vt:lpstr>
      <vt:lpstr>Flowchart front end</vt:lpstr>
      <vt:lpstr>From netlist To GDSⅡ in the design process</vt:lpstr>
      <vt:lpstr>From Schematic To GDSⅡ design process</vt:lpstr>
      <vt:lpstr>PowerPoint Presentation</vt:lpstr>
      <vt:lpstr>PowerPoint Presentation</vt:lpstr>
      <vt:lpstr>PowerPoint Presentation</vt:lpstr>
      <vt:lpstr>Direct form of FIR filter</vt:lpstr>
      <vt:lpstr>PowerPoint Presentation</vt:lpstr>
      <vt:lpstr>PowerPoint Presentation</vt:lpstr>
      <vt:lpstr>PowerPoint Presentation</vt:lpstr>
      <vt:lpstr>PowerPoint Presentation</vt:lpstr>
      <vt:lpstr>Transpose form of FIR filter</vt:lpstr>
      <vt:lpstr>PowerPoint Presentation</vt:lpstr>
      <vt:lpstr>PowerPoint Presentation</vt:lpstr>
      <vt:lpstr>PowerPoint Presentation</vt:lpstr>
      <vt:lpstr>Bit serial and digit serial design </vt:lpstr>
      <vt:lpstr>Bit serial adder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Trends in VLSI Design, Signal Processing &amp; Optimization based on EDA tools</dc:title>
  <dc:creator>Windows User</dc:creator>
  <cp:lastModifiedBy>Windows User</cp:lastModifiedBy>
  <cp:revision>127</cp:revision>
  <dcterms:created xsi:type="dcterms:W3CDTF">2020-09-30T11:21:19Z</dcterms:created>
  <dcterms:modified xsi:type="dcterms:W3CDTF">2020-11-17T06:16:14Z</dcterms:modified>
</cp:coreProperties>
</file>